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7" r:id="rId8"/>
    <p:sldId id="278" r:id="rId9"/>
    <p:sldId id="262" r:id="rId10"/>
    <p:sldId id="263" r:id="rId11"/>
    <p:sldId id="264" r:id="rId12"/>
    <p:sldId id="271" r:id="rId13"/>
    <p:sldId id="272" r:id="rId14"/>
    <p:sldId id="273" r:id="rId15"/>
    <p:sldId id="274" r:id="rId16"/>
    <p:sldId id="275" r:id="rId17"/>
    <p:sldId id="279" r:id="rId18"/>
    <p:sldId id="266" r:id="rId19"/>
    <p:sldId id="267" r:id="rId20"/>
    <p:sldId id="268" r:id="rId21"/>
    <p:sldId id="283" r:id="rId22"/>
    <p:sldId id="285" r:id="rId23"/>
    <p:sldId id="286" r:id="rId24"/>
    <p:sldId id="288"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4379" autoAdjust="0"/>
  </p:normalViewPr>
  <p:slideViewPr>
    <p:cSldViewPr snapToGrid="0">
      <p:cViewPr varScale="1">
        <p:scale>
          <a:sx n="109" d="100"/>
          <a:sy n="109" d="100"/>
        </p:scale>
        <p:origin x="9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72F8127-36E2-4B30-969A-C9587A342D6A}" type="datetimeFigureOut">
              <a:rPr lang="tr-TR" smtClean="0"/>
              <a:t>5.11.2024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62405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2F8127-36E2-4B30-969A-C9587A342D6A}" type="datetimeFigureOut">
              <a:rPr lang="tr-TR" smtClean="0"/>
              <a:t>5.11.2024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416713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2F8127-36E2-4B30-969A-C9587A342D6A}" type="datetimeFigureOut">
              <a:rPr lang="tr-TR" smtClean="0"/>
              <a:t>5.11.2024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207447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2F8127-36E2-4B30-969A-C9587A342D6A}" type="datetimeFigureOut">
              <a:rPr lang="tr-TR" smtClean="0"/>
              <a:t>5.11.2024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209181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72F8127-36E2-4B30-969A-C9587A342D6A}" type="datetimeFigureOut">
              <a:rPr lang="tr-TR" smtClean="0"/>
              <a:t>5.11.2024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412385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72F8127-36E2-4B30-969A-C9587A342D6A}" type="datetimeFigureOut">
              <a:rPr lang="tr-TR" smtClean="0"/>
              <a:t>5.11.2024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21024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72F8127-36E2-4B30-969A-C9587A342D6A}" type="datetimeFigureOut">
              <a:rPr lang="tr-TR" smtClean="0"/>
              <a:t>5.11.2024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385194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72F8127-36E2-4B30-969A-C9587A342D6A}" type="datetimeFigureOut">
              <a:rPr lang="tr-TR" smtClean="0"/>
              <a:t>5.11.2024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00914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72F8127-36E2-4B30-969A-C9587A342D6A}" type="datetimeFigureOut">
              <a:rPr lang="tr-TR" smtClean="0"/>
              <a:t>5.11.2024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610065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72F8127-36E2-4B30-969A-C9587A342D6A}" type="datetimeFigureOut">
              <a:rPr lang="tr-TR" smtClean="0"/>
              <a:t>5.11.2024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36108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72F8127-36E2-4B30-969A-C9587A342D6A}" type="datetimeFigureOut">
              <a:rPr lang="tr-TR" smtClean="0"/>
              <a:t>5.11.2024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5106D4-3AB5-4A53-AA61-F3830C3FFBA5}" type="slidenum">
              <a:rPr lang="tr-TR" smtClean="0"/>
              <a:t>‹#›</a:t>
            </a:fld>
            <a:endParaRPr lang="tr-TR"/>
          </a:p>
        </p:txBody>
      </p:sp>
    </p:spTree>
    <p:extLst>
      <p:ext uri="{BB962C8B-B14F-4D97-AF65-F5344CB8AC3E}">
        <p14:creationId xmlns:p14="http://schemas.microsoft.com/office/powerpoint/2010/main" val="108916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F8127-36E2-4B30-969A-C9587A342D6A}" type="datetimeFigureOut">
              <a:rPr lang="tr-TR" smtClean="0"/>
              <a:t>5.11.2024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106D4-3AB5-4A53-AA61-F3830C3FFBA5}" type="slidenum">
              <a:rPr lang="tr-TR" smtClean="0"/>
              <a:t>‹#›</a:t>
            </a:fld>
            <a:endParaRPr lang="tr-TR"/>
          </a:p>
        </p:txBody>
      </p:sp>
    </p:spTree>
    <p:extLst>
      <p:ext uri="{BB962C8B-B14F-4D97-AF65-F5344CB8AC3E}">
        <p14:creationId xmlns:p14="http://schemas.microsoft.com/office/powerpoint/2010/main" val="549011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orgm.meb.gov.t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itiraz.meb.gov.t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83EB7B-3A3A-478B-B56C-1B9AC6519664}"/>
              </a:ext>
            </a:extLst>
          </p:cNvPr>
          <p:cNvSpPr>
            <a:spLocks noGrp="1"/>
          </p:cNvSpPr>
          <p:nvPr>
            <p:ph type="ctrTitle"/>
          </p:nvPr>
        </p:nvSpPr>
        <p:spPr>
          <a:xfrm>
            <a:off x="3204642" y="2353641"/>
            <a:ext cx="5782716" cy="2150719"/>
          </a:xfrm>
          <a:noFill/>
        </p:spPr>
        <p:txBody>
          <a:bodyPr anchor="ctr">
            <a:normAutofit/>
          </a:bodyPr>
          <a:lstStyle/>
          <a:p>
            <a:r>
              <a:rPr lang="tr-TR" sz="3600" b="1" dirty="0">
                <a:solidFill>
                  <a:srgbClr val="080808"/>
                </a:solidFill>
              </a:rPr>
              <a:t>BİLİM VE SANAT MERKEZLERİ ÖĞRENCİ TANILAMA VE YERLEŞTİRME SÜRECİ</a:t>
            </a:r>
          </a:p>
        </p:txBody>
      </p:sp>
      <p:sp>
        <p:nvSpPr>
          <p:cNvPr id="3" name="Alt Başlık 2">
            <a:extLst>
              <a:ext uri="{FF2B5EF4-FFF2-40B4-BE49-F238E27FC236}">
                <a16:creationId xmlns:a16="http://schemas.microsoft.com/office/drawing/2014/main" id="{78349F1F-E464-4EB9-8866-8FD6D2FA5F0A}"/>
              </a:ext>
            </a:extLst>
          </p:cNvPr>
          <p:cNvSpPr>
            <a:spLocks noGrp="1"/>
          </p:cNvSpPr>
          <p:nvPr>
            <p:ph type="subTitle" idx="1"/>
          </p:nvPr>
        </p:nvSpPr>
        <p:spPr>
          <a:xfrm>
            <a:off x="4439633" y="4518923"/>
            <a:ext cx="3312734" cy="905931"/>
          </a:xfrm>
          <a:noFill/>
        </p:spPr>
        <p:txBody>
          <a:bodyPr>
            <a:normAutofit/>
          </a:bodyPr>
          <a:lstStyle/>
          <a:p>
            <a:r>
              <a:rPr lang="tr-TR" sz="2000" dirty="0" smtClean="0">
                <a:solidFill>
                  <a:srgbClr val="080808"/>
                </a:solidFill>
              </a:rPr>
              <a:t>2024-2025</a:t>
            </a:r>
            <a:endParaRPr lang="tr-TR" sz="2000" dirty="0">
              <a:solidFill>
                <a:srgbClr val="080808"/>
              </a:solidFill>
            </a:endParaRPr>
          </a:p>
          <a:p>
            <a:r>
              <a:rPr lang="tr-TR" sz="2000" dirty="0">
                <a:solidFill>
                  <a:srgbClr val="080808"/>
                </a:solidFill>
              </a:rPr>
              <a:t>BİLGİLENDİRME TOPLANTISI</a:t>
            </a:r>
          </a:p>
        </p:txBody>
      </p:sp>
      <p:pic>
        <p:nvPicPr>
          <p:cNvPr id="5" name="Resim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504433" y="45512"/>
            <a:ext cx="2606656" cy="2252823"/>
          </a:xfrm>
          <a:prstGeom prst="rect">
            <a:avLst/>
          </a:prstGeom>
        </p:spPr>
      </p:pic>
    </p:spTree>
    <p:extLst>
      <p:ext uri="{BB962C8B-B14F-4D97-AF65-F5344CB8AC3E}">
        <p14:creationId xmlns:p14="http://schemas.microsoft.com/office/powerpoint/2010/main" val="39244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6462CB-3DC2-4513-B349-5A39E83B51C1}"/>
              </a:ext>
            </a:extLst>
          </p:cNvPr>
          <p:cNvSpPr>
            <a:spLocks noGrp="1"/>
          </p:cNvSpPr>
          <p:nvPr>
            <p:ph type="title"/>
          </p:nvPr>
        </p:nvSpPr>
        <p:spPr>
          <a:xfrm>
            <a:off x="0" y="1155090"/>
            <a:ext cx="3855720" cy="4371974"/>
          </a:xfrm>
        </p:spPr>
        <p:txBody>
          <a:bodyPr>
            <a:normAutofit/>
          </a:bodyPr>
          <a:lstStyle/>
          <a:p>
            <a:pPr algn="ctr"/>
            <a:r>
              <a:rPr lang="tr-TR" sz="3600" b="1" dirty="0"/>
              <a:t>ADAY GÖSTERME SÜRECİ</a:t>
            </a:r>
          </a:p>
        </p:txBody>
      </p:sp>
      <p:sp>
        <p:nvSpPr>
          <p:cNvPr id="3" name="İçerik Yer Tutucusu 2">
            <a:extLst>
              <a:ext uri="{FF2B5EF4-FFF2-40B4-BE49-F238E27FC236}">
                <a16:creationId xmlns:a16="http://schemas.microsoft.com/office/drawing/2014/main" id="{03030396-D0EC-44B8-996D-DF9C841AA800}"/>
              </a:ext>
            </a:extLst>
          </p:cNvPr>
          <p:cNvSpPr>
            <a:spLocks noGrp="1"/>
          </p:cNvSpPr>
          <p:nvPr>
            <p:ph idx="1"/>
          </p:nvPr>
        </p:nvSpPr>
        <p:spPr>
          <a:xfrm>
            <a:off x="4088423" y="804672"/>
            <a:ext cx="7305001" cy="5230368"/>
          </a:xfrm>
        </p:spPr>
        <p:txBody>
          <a:bodyPr anchor="ctr">
            <a:normAutofit/>
          </a:bodyPr>
          <a:lstStyle/>
          <a:p>
            <a:r>
              <a:rPr lang="tr-TR" sz="2400" b="1" dirty="0">
                <a:solidFill>
                  <a:srgbClr val="FF0000"/>
                </a:solidFill>
              </a:rPr>
              <a:t>Sınıf öğretmenleri </a:t>
            </a:r>
            <a:r>
              <a:rPr lang="tr-TR" sz="2400" dirty="0"/>
              <a:t>tarafından önerilen öğrenciler </a:t>
            </a:r>
            <a:r>
              <a:rPr lang="tr-TR" sz="2400" b="1" dirty="0"/>
              <a:t>Gözlem Formunun çıktısını</a:t>
            </a:r>
            <a:r>
              <a:rPr lang="tr-TR" sz="2400" dirty="0"/>
              <a:t> doldurarak okul yönlendirme komisyonuna teslim edecektir. </a:t>
            </a:r>
          </a:p>
          <a:p>
            <a:pPr marL="0" indent="0">
              <a:buNone/>
            </a:pPr>
            <a:endParaRPr lang="tr-TR" sz="2400" dirty="0"/>
          </a:p>
          <a:p>
            <a:endParaRPr lang="tr-TR" sz="2400" dirty="0"/>
          </a:p>
          <a:p>
            <a:r>
              <a:rPr lang="tr-TR" sz="2400" dirty="0"/>
              <a:t>Öğrencinizi kendi yaş grubundaki akranlarıyla karşılaştırarak değerlendiriniz ve bir sonraki slayttaki açıklamaya göre her durumla ilgili öğrencinizi en iyi yansıtan puanı işaretleyiniz. Puanlamanın sağlıklı yapılabilmesi</a:t>
            </a:r>
            <a:r>
              <a:rPr lang="tr-TR" sz="2400" b="1" dirty="0"/>
              <a:t> </a:t>
            </a:r>
            <a:r>
              <a:rPr lang="tr-TR" sz="2400" dirty="0"/>
              <a:t>için</a:t>
            </a:r>
            <a:r>
              <a:rPr lang="tr-TR" sz="2400" b="1" dirty="0"/>
              <a:t> boş madde bırakmayınız. </a:t>
            </a:r>
          </a:p>
          <a:p>
            <a:endParaRPr lang="tr-TR" sz="1800" dirty="0"/>
          </a:p>
        </p:txBody>
      </p:sp>
    </p:spTree>
    <p:extLst>
      <p:ext uri="{BB962C8B-B14F-4D97-AF65-F5344CB8AC3E}">
        <p14:creationId xmlns:p14="http://schemas.microsoft.com/office/powerpoint/2010/main" val="3863728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88E59C-CBE3-4747-84F8-FFEED9F47D53}"/>
              </a:ext>
            </a:extLst>
          </p:cNvPr>
          <p:cNvSpPr>
            <a:spLocks noGrp="1"/>
          </p:cNvSpPr>
          <p:nvPr>
            <p:ph type="title"/>
          </p:nvPr>
        </p:nvSpPr>
        <p:spPr>
          <a:xfrm>
            <a:off x="767290" y="1780661"/>
            <a:ext cx="3582073" cy="1463472"/>
          </a:xfrm>
        </p:spPr>
        <p:txBody>
          <a:bodyPr anchor="t">
            <a:normAutofit/>
          </a:bodyPr>
          <a:lstStyle/>
          <a:p>
            <a:pPr algn="ctr"/>
            <a:r>
              <a:rPr lang="tr-TR" sz="3700" b="1" dirty="0">
                <a:solidFill>
                  <a:schemeClr val="bg1"/>
                </a:solidFill>
              </a:rPr>
              <a:t>ADAY GÖSTERME SÜRECİ</a:t>
            </a:r>
          </a:p>
        </p:txBody>
      </p:sp>
      <p:sp>
        <p:nvSpPr>
          <p:cNvPr id="3" name="İçerik Yer Tutucusu 2">
            <a:extLst>
              <a:ext uri="{FF2B5EF4-FFF2-40B4-BE49-F238E27FC236}">
                <a16:creationId xmlns:a16="http://schemas.microsoft.com/office/drawing/2014/main" id="{85C495FE-C212-445C-B6FB-572C446B9E85}"/>
              </a:ext>
            </a:extLst>
          </p:cNvPr>
          <p:cNvSpPr>
            <a:spLocks noGrp="1"/>
          </p:cNvSpPr>
          <p:nvPr>
            <p:ph idx="1"/>
          </p:nvPr>
        </p:nvSpPr>
        <p:spPr>
          <a:xfrm>
            <a:off x="767290" y="3383121"/>
            <a:ext cx="3582072" cy="2793251"/>
          </a:xfrm>
        </p:spPr>
        <p:txBody>
          <a:bodyPr anchor="t">
            <a:normAutofit/>
          </a:bodyPr>
          <a:lstStyle/>
          <a:p>
            <a:pPr marL="0" indent="0" algn="ctr">
              <a:buNone/>
            </a:pPr>
            <a:r>
              <a:rPr lang="tr-TR" sz="2000" b="1" dirty="0">
                <a:solidFill>
                  <a:srgbClr val="FF0000"/>
                </a:solidFill>
              </a:rPr>
              <a:t>Genel Zihinsel Yetenek Gözlem Formu</a:t>
            </a:r>
          </a:p>
          <a:p>
            <a:endParaRPr lang="tr-TR" sz="2000" dirty="0">
              <a:solidFill>
                <a:schemeClr val="bg1"/>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3885" y="21715"/>
            <a:ext cx="7189199" cy="6722812"/>
          </a:xfrm>
          <a:prstGeom prst="rect">
            <a:avLst/>
          </a:prstGeom>
        </p:spPr>
      </p:pic>
    </p:spTree>
    <p:extLst>
      <p:ext uri="{BB962C8B-B14F-4D97-AF65-F5344CB8AC3E}">
        <p14:creationId xmlns:p14="http://schemas.microsoft.com/office/powerpoint/2010/main" val="1694853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A59D39-7AFB-422D-A6C1-9E3DC0E21955}"/>
              </a:ext>
            </a:extLst>
          </p:cNvPr>
          <p:cNvSpPr>
            <a:spLocks noGrp="1"/>
          </p:cNvSpPr>
          <p:nvPr>
            <p:ph type="title"/>
          </p:nvPr>
        </p:nvSpPr>
        <p:spPr>
          <a:xfrm>
            <a:off x="767290" y="1780661"/>
            <a:ext cx="3582073" cy="1463472"/>
          </a:xfrm>
        </p:spPr>
        <p:txBody>
          <a:bodyPr anchor="t">
            <a:normAutofit/>
          </a:bodyPr>
          <a:lstStyle/>
          <a:p>
            <a:pPr algn="ctr"/>
            <a:r>
              <a:rPr lang="tr-TR" sz="3700" b="1" dirty="0">
                <a:solidFill>
                  <a:schemeClr val="bg1"/>
                </a:solidFill>
              </a:rPr>
              <a:t>ADAY GÖSTERME SÜRECİ</a:t>
            </a:r>
          </a:p>
        </p:txBody>
      </p:sp>
      <p:sp>
        <p:nvSpPr>
          <p:cNvPr id="3" name="İçerik Yer Tutucusu 2">
            <a:extLst>
              <a:ext uri="{FF2B5EF4-FFF2-40B4-BE49-F238E27FC236}">
                <a16:creationId xmlns:a16="http://schemas.microsoft.com/office/drawing/2014/main" id="{E464A833-179F-475F-983D-C00807419922}"/>
              </a:ext>
            </a:extLst>
          </p:cNvPr>
          <p:cNvSpPr>
            <a:spLocks noGrp="1"/>
          </p:cNvSpPr>
          <p:nvPr>
            <p:ph idx="1"/>
          </p:nvPr>
        </p:nvSpPr>
        <p:spPr>
          <a:xfrm>
            <a:off x="767290" y="3383121"/>
            <a:ext cx="3582072" cy="2793251"/>
          </a:xfrm>
        </p:spPr>
        <p:txBody>
          <a:bodyPr anchor="t">
            <a:normAutofit/>
          </a:bodyPr>
          <a:lstStyle/>
          <a:p>
            <a:pPr marL="0" indent="0" algn="ctr">
              <a:buNone/>
            </a:pPr>
            <a:r>
              <a:rPr lang="tr-TR" sz="2000" b="1" dirty="0">
                <a:solidFill>
                  <a:srgbClr val="FF0000"/>
                </a:solidFill>
              </a:rPr>
              <a:t>Müzik Yetenek Gözlem Formu</a:t>
            </a:r>
          </a:p>
          <a:p>
            <a:pPr marL="0" indent="0" algn="ctr">
              <a:buNone/>
            </a:pPr>
            <a:endParaRPr lang="tr-TR" sz="2000" b="1" dirty="0">
              <a:solidFill>
                <a:srgbClr val="FF0000"/>
              </a:solidFill>
            </a:endParaRPr>
          </a:p>
          <a:p>
            <a:pPr marL="0" indent="0" algn="ctr">
              <a:buNone/>
            </a:pPr>
            <a:endParaRPr lang="tr-TR" sz="2000" b="1" dirty="0">
              <a:solidFill>
                <a:srgbClr val="FF0000"/>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7252" y="171587"/>
            <a:ext cx="7092429" cy="6514826"/>
          </a:xfrm>
          <a:prstGeom prst="rect">
            <a:avLst/>
          </a:prstGeom>
        </p:spPr>
      </p:pic>
    </p:spTree>
    <p:extLst>
      <p:ext uri="{BB962C8B-B14F-4D97-AF65-F5344CB8AC3E}">
        <p14:creationId xmlns:p14="http://schemas.microsoft.com/office/powerpoint/2010/main" val="752883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8E5F73-0379-472F-A965-01783B98FCD7}"/>
              </a:ext>
            </a:extLst>
          </p:cNvPr>
          <p:cNvSpPr>
            <a:spLocks noGrp="1"/>
          </p:cNvSpPr>
          <p:nvPr>
            <p:ph type="title"/>
          </p:nvPr>
        </p:nvSpPr>
        <p:spPr>
          <a:xfrm>
            <a:off x="767290" y="1780661"/>
            <a:ext cx="3582073" cy="1463472"/>
          </a:xfrm>
        </p:spPr>
        <p:txBody>
          <a:bodyPr anchor="t">
            <a:normAutofit/>
          </a:bodyPr>
          <a:lstStyle/>
          <a:p>
            <a:pPr algn="ctr"/>
            <a:r>
              <a:rPr lang="tr-TR" sz="3700" b="1" dirty="0">
                <a:solidFill>
                  <a:schemeClr val="bg1"/>
                </a:solidFill>
              </a:rPr>
              <a:t>ADAY GÖSTERME SÜRECİ</a:t>
            </a:r>
          </a:p>
        </p:txBody>
      </p:sp>
      <p:sp>
        <p:nvSpPr>
          <p:cNvPr id="3" name="İçerik Yer Tutucusu 2">
            <a:extLst>
              <a:ext uri="{FF2B5EF4-FFF2-40B4-BE49-F238E27FC236}">
                <a16:creationId xmlns:a16="http://schemas.microsoft.com/office/drawing/2014/main" id="{975A721A-91D3-4DB4-BF3C-7DD50320AB97}"/>
              </a:ext>
            </a:extLst>
          </p:cNvPr>
          <p:cNvSpPr>
            <a:spLocks noGrp="1"/>
          </p:cNvSpPr>
          <p:nvPr>
            <p:ph idx="1"/>
          </p:nvPr>
        </p:nvSpPr>
        <p:spPr>
          <a:xfrm>
            <a:off x="767290" y="3383121"/>
            <a:ext cx="3582072" cy="2793251"/>
          </a:xfrm>
        </p:spPr>
        <p:txBody>
          <a:bodyPr anchor="t">
            <a:normAutofit/>
          </a:bodyPr>
          <a:lstStyle/>
          <a:p>
            <a:pPr marL="0" indent="0" algn="ctr">
              <a:buNone/>
            </a:pPr>
            <a:r>
              <a:rPr lang="tr-TR" sz="2000" b="1" dirty="0">
                <a:solidFill>
                  <a:srgbClr val="FF0000"/>
                </a:solidFill>
              </a:rPr>
              <a:t>Resim Yetenek Gözlem Formu</a:t>
            </a:r>
          </a:p>
          <a:p>
            <a:pPr marL="0" indent="0" algn="ctr">
              <a:buNone/>
            </a:pPr>
            <a:endParaRPr lang="tr-TR" sz="2000" b="1" dirty="0">
              <a:solidFill>
                <a:srgbClr val="FF0000"/>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4502" y="0"/>
            <a:ext cx="6705317" cy="6858000"/>
          </a:xfrm>
          <a:prstGeom prst="rect">
            <a:avLst/>
          </a:prstGeom>
        </p:spPr>
      </p:pic>
    </p:spTree>
    <p:extLst>
      <p:ext uri="{BB962C8B-B14F-4D97-AF65-F5344CB8AC3E}">
        <p14:creationId xmlns:p14="http://schemas.microsoft.com/office/powerpoint/2010/main" val="168379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FA4AF1-E88A-427B-91B6-4AD4B95E7C22}"/>
              </a:ext>
            </a:extLst>
          </p:cNvPr>
          <p:cNvSpPr>
            <a:spLocks noGrp="1"/>
          </p:cNvSpPr>
          <p:nvPr>
            <p:ph type="title"/>
          </p:nvPr>
        </p:nvSpPr>
        <p:spPr>
          <a:xfrm>
            <a:off x="640080" y="1243013"/>
            <a:ext cx="3855720" cy="4371974"/>
          </a:xfrm>
        </p:spPr>
        <p:txBody>
          <a:bodyPr>
            <a:normAutofit/>
          </a:bodyPr>
          <a:lstStyle/>
          <a:p>
            <a:pPr algn="ctr"/>
            <a:r>
              <a:rPr lang="tr-TR" sz="3600" b="1" dirty="0"/>
              <a:t>ADAY GÖSTERME SÜRECİ</a:t>
            </a:r>
          </a:p>
        </p:txBody>
      </p:sp>
      <p:sp>
        <p:nvSpPr>
          <p:cNvPr id="3" name="İçerik Yer Tutucusu 2">
            <a:extLst>
              <a:ext uri="{FF2B5EF4-FFF2-40B4-BE49-F238E27FC236}">
                <a16:creationId xmlns:a16="http://schemas.microsoft.com/office/drawing/2014/main" id="{4B0C7E64-3F93-44F6-8B7A-7E93C88BFFB4}"/>
              </a:ext>
            </a:extLst>
          </p:cNvPr>
          <p:cNvSpPr>
            <a:spLocks noGrp="1"/>
          </p:cNvSpPr>
          <p:nvPr>
            <p:ph idx="1"/>
          </p:nvPr>
        </p:nvSpPr>
        <p:spPr>
          <a:xfrm>
            <a:off x="5161085" y="804672"/>
            <a:ext cx="6232339" cy="5230368"/>
          </a:xfrm>
        </p:spPr>
        <p:txBody>
          <a:bodyPr anchor="ctr">
            <a:normAutofit/>
          </a:bodyPr>
          <a:lstStyle/>
          <a:p>
            <a:r>
              <a:rPr lang="tr-TR" sz="3200" dirty="0"/>
              <a:t>Okul yönlendirme komisyonu tarafından aday gösterilecek öğrencilerin ilgili öğretmenlere tebliğ edilmesi sonrasında gözlem formları </a:t>
            </a:r>
            <a:r>
              <a:rPr lang="tr-TR" sz="3200" b="1" dirty="0">
                <a:solidFill>
                  <a:srgbClr val="FF0000"/>
                </a:solidFill>
              </a:rPr>
              <a:t>sınıf öğretmenleri tarafından </a:t>
            </a:r>
            <a:r>
              <a:rPr lang="tr-TR" sz="3200" b="1" dirty="0"/>
              <a:t>MEBBİS/e-Okul Yönetim Bilgi Sistemleri Modülüne</a:t>
            </a:r>
            <a:r>
              <a:rPr lang="tr-TR" sz="3200" dirty="0"/>
              <a:t> işlenecektir.</a:t>
            </a:r>
          </a:p>
        </p:txBody>
      </p:sp>
    </p:spTree>
    <p:extLst>
      <p:ext uri="{BB962C8B-B14F-4D97-AF65-F5344CB8AC3E}">
        <p14:creationId xmlns:p14="http://schemas.microsoft.com/office/powerpoint/2010/main" val="237792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B1B572-46F0-4243-96E6-E4B78F9B98F1}"/>
              </a:ext>
            </a:extLst>
          </p:cNvPr>
          <p:cNvSpPr>
            <a:spLocks noGrp="1"/>
          </p:cNvSpPr>
          <p:nvPr>
            <p:ph type="title"/>
          </p:nvPr>
        </p:nvSpPr>
        <p:spPr>
          <a:xfrm>
            <a:off x="640080" y="1243013"/>
            <a:ext cx="3855720" cy="4371974"/>
          </a:xfrm>
        </p:spPr>
        <p:txBody>
          <a:bodyPr>
            <a:normAutofit/>
          </a:bodyPr>
          <a:lstStyle/>
          <a:p>
            <a:pPr algn="ctr"/>
            <a:r>
              <a:rPr lang="tr-TR" sz="3600" b="1" dirty="0"/>
              <a:t>ÖN DEĞERLENDİRME UYGULAMA ESASLARI</a:t>
            </a:r>
          </a:p>
        </p:txBody>
      </p:sp>
      <p:sp>
        <p:nvSpPr>
          <p:cNvPr id="3" name="İçerik Yer Tutucusu 2">
            <a:extLst>
              <a:ext uri="{FF2B5EF4-FFF2-40B4-BE49-F238E27FC236}">
                <a16:creationId xmlns:a16="http://schemas.microsoft.com/office/drawing/2014/main" id="{F88E7B1F-F75D-414D-A133-2AC16293B839}"/>
              </a:ext>
            </a:extLst>
          </p:cNvPr>
          <p:cNvSpPr>
            <a:spLocks noGrp="1"/>
          </p:cNvSpPr>
          <p:nvPr>
            <p:ph idx="1"/>
          </p:nvPr>
        </p:nvSpPr>
        <p:spPr>
          <a:xfrm>
            <a:off x="4668715" y="804672"/>
            <a:ext cx="6724709" cy="5230368"/>
          </a:xfrm>
        </p:spPr>
        <p:txBody>
          <a:bodyPr anchor="ctr">
            <a:noAutofit/>
          </a:bodyPr>
          <a:lstStyle/>
          <a:p>
            <a:r>
              <a:rPr lang="tr-TR" sz="3200" dirty="0"/>
              <a:t>Ön değerlendirme uygulamaları genel zihinsel, resim ve müzik yetenek alanı için il tanılama sınav komisyonları tarafından belirlenen uygulama merkezlerinde </a:t>
            </a:r>
            <a:r>
              <a:rPr lang="tr-TR" sz="3200" b="1" dirty="0">
                <a:solidFill>
                  <a:srgbClr val="FF0000"/>
                </a:solidFill>
              </a:rPr>
              <a:t>tablet bilgisayarlar üzerinden</a:t>
            </a:r>
            <a:r>
              <a:rPr lang="tr-TR" sz="3200" dirty="0"/>
              <a:t>, elektronik ortamda </a:t>
            </a:r>
            <a:r>
              <a:rPr lang="tr-TR" sz="3200" b="1" dirty="0" smtClean="0"/>
              <a:t>21 Aralık 2024 -23 Şubat 2025 </a:t>
            </a:r>
            <a:r>
              <a:rPr lang="tr-TR" sz="3200" dirty="0" smtClean="0"/>
              <a:t>tarihleri </a:t>
            </a:r>
            <a:r>
              <a:rPr lang="tr-TR" sz="3200" dirty="0"/>
              <a:t>arasında yapılacaktır.</a:t>
            </a:r>
          </a:p>
        </p:txBody>
      </p:sp>
    </p:spTree>
    <p:extLst>
      <p:ext uri="{BB962C8B-B14F-4D97-AF65-F5344CB8AC3E}">
        <p14:creationId xmlns:p14="http://schemas.microsoft.com/office/powerpoint/2010/main" val="3840642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2458B-7FD6-47CA-972A-E7F82C0DB5DC}"/>
              </a:ext>
            </a:extLst>
          </p:cNvPr>
          <p:cNvSpPr>
            <a:spLocks noGrp="1"/>
          </p:cNvSpPr>
          <p:nvPr>
            <p:ph type="title"/>
          </p:nvPr>
        </p:nvSpPr>
        <p:spPr>
          <a:xfrm>
            <a:off x="640080" y="1243013"/>
            <a:ext cx="3855720" cy="4371974"/>
          </a:xfrm>
        </p:spPr>
        <p:txBody>
          <a:bodyPr>
            <a:normAutofit/>
          </a:bodyPr>
          <a:lstStyle/>
          <a:p>
            <a:pPr algn="ctr"/>
            <a:r>
              <a:rPr lang="tr-TR" sz="3600" b="1" dirty="0"/>
              <a:t>ÖN DEĞERLENDİRME UYGULAMA ESASLARI</a:t>
            </a:r>
          </a:p>
        </p:txBody>
      </p:sp>
      <p:sp>
        <p:nvSpPr>
          <p:cNvPr id="3" name="İçerik Yer Tutucusu 2">
            <a:extLst>
              <a:ext uri="{FF2B5EF4-FFF2-40B4-BE49-F238E27FC236}">
                <a16:creationId xmlns:a16="http://schemas.microsoft.com/office/drawing/2014/main" id="{2AF0E1FF-627F-41FB-8213-D1FA03970190}"/>
              </a:ext>
            </a:extLst>
          </p:cNvPr>
          <p:cNvSpPr>
            <a:spLocks noGrp="1"/>
          </p:cNvSpPr>
          <p:nvPr>
            <p:ph idx="1"/>
          </p:nvPr>
        </p:nvSpPr>
        <p:spPr>
          <a:xfrm>
            <a:off x="5222631" y="804672"/>
            <a:ext cx="6170793" cy="5230368"/>
          </a:xfrm>
        </p:spPr>
        <p:txBody>
          <a:bodyPr anchor="ctr">
            <a:normAutofit/>
          </a:bodyPr>
          <a:lstStyle/>
          <a:p>
            <a:r>
              <a:rPr lang="tr-TR" sz="3200" dirty="0"/>
              <a:t>Uygulamaya girecek </a:t>
            </a:r>
            <a:r>
              <a:rPr lang="tr-TR" sz="3200" b="1" dirty="0"/>
              <a:t>öğrencilerin randevuları</a:t>
            </a:r>
            <a:r>
              <a:rPr lang="tr-TR" sz="3200" dirty="0"/>
              <a:t>, </a:t>
            </a:r>
            <a:r>
              <a:rPr lang="tr-TR" sz="3200" b="1" dirty="0">
                <a:solidFill>
                  <a:srgbClr val="FF0000"/>
                </a:solidFill>
              </a:rPr>
              <a:t>il tanılama sınav komisyonlarınca </a:t>
            </a:r>
            <a:r>
              <a:rPr lang="tr-TR" sz="3200" dirty="0"/>
              <a:t>MEBBİS/BİLSEM İşlemleri Modülü üzerinden verilecektir. </a:t>
            </a:r>
          </a:p>
          <a:p>
            <a:endParaRPr lang="tr-TR" sz="2400" dirty="0"/>
          </a:p>
        </p:txBody>
      </p:sp>
    </p:spTree>
    <p:extLst>
      <p:ext uri="{BB962C8B-B14F-4D97-AF65-F5344CB8AC3E}">
        <p14:creationId xmlns:p14="http://schemas.microsoft.com/office/powerpoint/2010/main" val="279401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22E3C4-1633-4878-AD1D-5721F48A3463}"/>
              </a:ext>
            </a:extLst>
          </p:cNvPr>
          <p:cNvSpPr>
            <a:spLocks noGrp="1"/>
          </p:cNvSpPr>
          <p:nvPr>
            <p:ph type="title"/>
          </p:nvPr>
        </p:nvSpPr>
        <p:spPr>
          <a:xfrm>
            <a:off x="0" y="1802423"/>
            <a:ext cx="3411415" cy="3812564"/>
          </a:xfrm>
        </p:spPr>
        <p:txBody>
          <a:bodyPr>
            <a:normAutofit/>
          </a:bodyPr>
          <a:lstStyle/>
          <a:p>
            <a:pPr algn="ctr"/>
            <a:r>
              <a:rPr lang="tr-TR" sz="3600" b="1" dirty="0"/>
              <a:t>ÖN DEĞERLENDİRME UYGULAMA ESASLARI</a:t>
            </a:r>
          </a:p>
        </p:txBody>
      </p:sp>
      <p:sp>
        <p:nvSpPr>
          <p:cNvPr id="3" name="İçerik Yer Tutucusu 2">
            <a:extLst>
              <a:ext uri="{FF2B5EF4-FFF2-40B4-BE49-F238E27FC236}">
                <a16:creationId xmlns:a16="http://schemas.microsoft.com/office/drawing/2014/main" id="{CEBBAE3D-D5FF-4F41-A234-2756FB1BEE94}"/>
              </a:ext>
            </a:extLst>
          </p:cNvPr>
          <p:cNvSpPr>
            <a:spLocks noGrp="1"/>
          </p:cNvSpPr>
          <p:nvPr>
            <p:ph idx="1"/>
          </p:nvPr>
        </p:nvSpPr>
        <p:spPr>
          <a:xfrm>
            <a:off x="4132385" y="804672"/>
            <a:ext cx="7261039" cy="5230368"/>
          </a:xfrm>
        </p:spPr>
        <p:txBody>
          <a:bodyPr anchor="ctr">
            <a:normAutofit/>
          </a:bodyPr>
          <a:lstStyle/>
          <a:p>
            <a:r>
              <a:rPr lang="tr-TR" sz="3200" dirty="0"/>
              <a:t>Ön değerlendirme uygulamasına girecek öğrencilerin «</a:t>
            </a:r>
            <a:r>
              <a:rPr lang="tr-TR" sz="3200" b="1" dirty="0">
                <a:solidFill>
                  <a:srgbClr val="FF0000"/>
                </a:solidFill>
              </a:rPr>
              <a:t>Uygulama Giriş Belgeleri</a:t>
            </a:r>
            <a:r>
              <a:rPr lang="tr-TR" sz="3200" dirty="0"/>
              <a:t>» </a:t>
            </a:r>
            <a:r>
              <a:rPr lang="tr-TR" sz="3200" b="1" dirty="0" smtClean="0">
                <a:solidFill>
                  <a:srgbClr val="00B050"/>
                </a:solidFill>
              </a:rPr>
              <a:t>11 Aralık 2024</a:t>
            </a:r>
            <a:r>
              <a:rPr lang="tr-TR" sz="3200" dirty="0" smtClean="0">
                <a:solidFill>
                  <a:srgbClr val="00B050"/>
                </a:solidFill>
              </a:rPr>
              <a:t> </a:t>
            </a:r>
            <a:r>
              <a:rPr lang="tr-TR" sz="3200" dirty="0"/>
              <a:t>tarihinde </a:t>
            </a:r>
            <a:r>
              <a:rPr lang="tr-TR" sz="3200" b="1" dirty="0"/>
              <a:t>e-Okul Yönetim Bilgi Sistemi / İlkokul Ortaokul Kurum İşlemleri / Sınav İşlemleri Modülünde </a:t>
            </a:r>
            <a:r>
              <a:rPr lang="tr-TR" sz="3200" dirty="0"/>
              <a:t>yayımlanacaktır. </a:t>
            </a:r>
          </a:p>
          <a:p>
            <a:r>
              <a:rPr lang="tr-TR" sz="3200" dirty="0"/>
              <a:t>Fotoğraflı giriş belgeleri okul müdürlükleri tarafından onaylanarak </a:t>
            </a:r>
            <a:r>
              <a:rPr lang="tr-TR" sz="3200" b="1" dirty="0"/>
              <a:t>öğrenci velilerine imza karşılığında teslim edilecektir. </a:t>
            </a:r>
          </a:p>
        </p:txBody>
      </p:sp>
    </p:spTree>
    <p:extLst>
      <p:ext uri="{BB962C8B-B14F-4D97-AF65-F5344CB8AC3E}">
        <p14:creationId xmlns:p14="http://schemas.microsoft.com/office/powerpoint/2010/main" val="1828575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45859B-5736-4F76-8201-1F2FDEFFC037}"/>
              </a:ext>
            </a:extLst>
          </p:cNvPr>
          <p:cNvSpPr>
            <a:spLocks noGrp="1"/>
          </p:cNvSpPr>
          <p:nvPr>
            <p:ph type="title"/>
          </p:nvPr>
        </p:nvSpPr>
        <p:spPr>
          <a:xfrm>
            <a:off x="0" y="2004647"/>
            <a:ext cx="3033346" cy="3645510"/>
          </a:xfrm>
        </p:spPr>
        <p:txBody>
          <a:bodyPr>
            <a:normAutofit/>
          </a:bodyPr>
          <a:lstStyle/>
          <a:p>
            <a:pPr algn="ctr"/>
            <a:r>
              <a:rPr lang="tr-TR" sz="3200" b="1" dirty="0"/>
              <a:t>BİREYSEL DEĞERLENDİRME UYGULAMA ESASLARI</a:t>
            </a:r>
          </a:p>
        </p:txBody>
      </p:sp>
      <p:sp>
        <p:nvSpPr>
          <p:cNvPr id="3" name="İçerik Yer Tutucusu 2">
            <a:extLst>
              <a:ext uri="{FF2B5EF4-FFF2-40B4-BE49-F238E27FC236}">
                <a16:creationId xmlns:a16="http://schemas.microsoft.com/office/drawing/2014/main" id="{A774EC87-2EF2-46CA-BAC6-1BC835FA5035}"/>
              </a:ext>
            </a:extLst>
          </p:cNvPr>
          <p:cNvSpPr>
            <a:spLocks noGrp="1"/>
          </p:cNvSpPr>
          <p:nvPr>
            <p:ph idx="1"/>
          </p:nvPr>
        </p:nvSpPr>
        <p:spPr>
          <a:xfrm>
            <a:off x="3305908" y="804672"/>
            <a:ext cx="8087516" cy="5230368"/>
          </a:xfrm>
        </p:spPr>
        <p:txBody>
          <a:bodyPr anchor="ctr">
            <a:noAutofit/>
          </a:bodyPr>
          <a:lstStyle/>
          <a:p>
            <a:r>
              <a:rPr lang="tr-TR" dirty="0"/>
              <a:t>Ön değerlendirme uygulamaları tamamlandıktan sonra yetenek alanlarına göre </a:t>
            </a:r>
            <a:r>
              <a:rPr lang="tr-TR" b="1" dirty="0"/>
              <a:t>Bakanlık tarafından belirlenecek puanı geçen öğrenciler </a:t>
            </a:r>
            <a:r>
              <a:rPr lang="tr-TR" dirty="0"/>
              <a:t>yetenek alanların göre </a:t>
            </a:r>
            <a:r>
              <a:rPr lang="tr-TR" b="1" dirty="0">
                <a:solidFill>
                  <a:srgbClr val="FF0000"/>
                </a:solidFill>
              </a:rPr>
              <a:t>bireysel değerlendirmeye </a:t>
            </a:r>
            <a:r>
              <a:rPr lang="tr-TR" dirty="0"/>
              <a:t>alınacaktır. </a:t>
            </a:r>
          </a:p>
          <a:p>
            <a:endParaRPr lang="tr-TR" dirty="0"/>
          </a:p>
          <a:p>
            <a:r>
              <a:rPr lang="tr-TR" dirty="0"/>
              <a:t>Bireysel değerlendirme uygulamaları sonucunda Bakanlık tarafından yetenek alanlarına göre belirlenecek olan puanı geçen öğrenciler bilim ve sanat merkezine kayıt hakkı kazanacaktır.</a:t>
            </a:r>
          </a:p>
        </p:txBody>
      </p:sp>
    </p:spTree>
    <p:extLst>
      <p:ext uri="{BB962C8B-B14F-4D97-AF65-F5344CB8AC3E}">
        <p14:creationId xmlns:p14="http://schemas.microsoft.com/office/powerpoint/2010/main" val="896707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5E0320-72EB-4001-A3EC-39104BFF380E}"/>
              </a:ext>
            </a:extLst>
          </p:cNvPr>
          <p:cNvSpPr>
            <a:spLocks noGrp="1"/>
          </p:cNvSpPr>
          <p:nvPr>
            <p:ph type="title"/>
          </p:nvPr>
        </p:nvSpPr>
        <p:spPr>
          <a:xfrm>
            <a:off x="0" y="1058375"/>
            <a:ext cx="3855720" cy="4371974"/>
          </a:xfrm>
        </p:spPr>
        <p:txBody>
          <a:bodyPr>
            <a:normAutofit/>
          </a:bodyPr>
          <a:lstStyle/>
          <a:p>
            <a:pPr algn="ctr"/>
            <a:r>
              <a:rPr lang="tr-TR" sz="3600" b="1" dirty="0"/>
              <a:t>BİREYSEL DEĞERLENDİRME UYGULAMA ESASLARI</a:t>
            </a:r>
          </a:p>
        </p:txBody>
      </p:sp>
      <p:sp>
        <p:nvSpPr>
          <p:cNvPr id="3" name="İçerik Yer Tutucusu 2">
            <a:extLst>
              <a:ext uri="{FF2B5EF4-FFF2-40B4-BE49-F238E27FC236}">
                <a16:creationId xmlns:a16="http://schemas.microsoft.com/office/drawing/2014/main" id="{1395022E-F2C5-4982-9382-97509F899E0E}"/>
              </a:ext>
            </a:extLst>
          </p:cNvPr>
          <p:cNvSpPr>
            <a:spLocks noGrp="1"/>
          </p:cNvSpPr>
          <p:nvPr>
            <p:ph idx="1"/>
          </p:nvPr>
        </p:nvSpPr>
        <p:spPr>
          <a:xfrm>
            <a:off x="4281854" y="804672"/>
            <a:ext cx="7111570" cy="5230368"/>
          </a:xfrm>
        </p:spPr>
        <p:txBody>
          <a:bodyPr anchor="ctr">
            <a:noAutofit/>
          </a:bodyPr>
          <a:lstStyle/>
          <a:p>
            <a:r>
              <a:rPr lang="tr-TR" sz="3200" b="1" dirty="0"/>
              <a:t>MEBBİS/BİLSEM Modülü / Bireysel Değerlendirme İşlemleri </a:t>
            </a:r>
            <a:r>
              <a:rPr lang="tr-TR" sz="3200" dirty="0"/>
              <a:t>ekranı üzerinden verilen randevu bilgilerinin yer aldığı fotoğraflı giriş belgeleri </a:t>
            </a:r>
            <a:r>
              <a:rPr lang="tr-TR" sz="3200" b="1" dirty="0"/>
              <a:t>okul müdürlüklerince </a:t>
            </a:r>
            <a:r>
              <a:rPr lang="tr-TR" sz="3200" b="1" dirty="0" smtClean="0">
                <a:solidFill>
                  <a:srgbClr val="00B050"/>
                </a:solidFill>
              </a:rPr>
              <a:t>26 Mart 2025 </a:t>
            </a:r>
            <a:r>
              <a:rPr lang="tr-TR" sz="3200" dirty="0" smtClean="0"/>
              <a:t>tarihinden </a:t>
            </a:r>
            <a:r>
              <a:rPr lang="tr-TR" sz="3200" dirty="0"/>
              <a:t>itibaren e-Okul Yönetim Bilgi Sistemi / İlkokul  Ortaokul Kurum İşlemleri / Sınav İşlemleri Modülünde Yazdırılarak </a:t>
            </a:r>
            <a:r>
              <a:rPr lang="tr-TR" sz="3200" b="1" dirty="0">
                <a:solidFill>
                  <a:srgbClr val="FF0000"/>
                </a:solidFill>
              </a:rPr>
              <a:t>öğrenci velilerine imza karşılığında teslim edilecektir. </a:t>
            </a:r>
          </a:p>
        </p:txBody>
      </p:sp>
    </p:spTree>
    <p:extLst>
      <p:ext uri="{BB962C8B-B14F-4D97-AF65-F5344CB8AC3E}">
        <p14:creationId xmlns:p14="http://schemas.microsoft.com/office/powerpoint/2010/main" val="2784882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7AEC53-5593-4A75-AE5E-1A0A2CA7840B}"/>
              </a:ext>
            </a:extLst>
          </p:cNvPr>
          <p:cNvSpPr>
            <a:spLocks noGrp="1"/>
          </p:cNvSpPr>
          <p:nvPr>
            <p:ph type="title"/>
          </p:nvPr>
        </p:nvSpPr>
        <p:spPr>
          <a:xfrm>
            <a:off x="640080" y="1243013"/>
            <a:ext cx="3855720" cy="4371974"/>
          </a:xfrm>
        </p:spPr>
        <p:txBody>
          <a:bodyPr>
            <a:normAutofit/>
          </a:bodyPr>
          <a:lstStyle/>
          <a:p>
            <a:r>
              <a:rPr lang="tr-TR" sz="6600" b="1" dirty="0"/>
              <a:t>BİLSEM</a:t>
            </a:r>
          </a:p>
        </p:txBody>
      </p:sp>
      <p:sp>
        <p:nvSpPr>
          <p:cNvPr id="3" name="İçerik Yer Tutucusu 2">
            <a:extLst>
              <a:ext uri="{FF2B5EF4-FFF2-40B4-BE49-F238E27FC236}">
                <a16:creationId xmlns:a16="http://schemas.microsoft.com/office/drawing/2014/main" id="{F0B82172-22BE-45C0-B323-8B61C18E18B8}"/>
              </a:ext>
            </a:extLst>
          </p:cNvPr>
          <p:cNvSpPr>
            <a:spLocks noGrp="1"/>
          </p:cNvSpPr>
          <p:nvPr>
            <p:ph idx="1"/>
          </p:nvPr>
        </p:nvSpPr>
        <p:spPr>
          <a:xfrm>
            <a:off x="3894992" y="804672"/>
            <a:ext cx="7498432" cy="5230368"/>
          </a:xfrm>
        </p:spPr>
        <p:txBody>
          <a:bodyPr anchor="ctr">
            <a:normAutofit/>
          </a:bodyPr>
          <a:lstStyle/>
          <a:p>
            <a:r>
              <a:rPr lang="tr-TR" sz="3600" dirty="0"/>
              <a:t>Bilim ve Sanat Merkezi özel yetenekli öğrencilerin </a:t>
            </a:r>
            <a:r>
              <a:rPr lang="tr-TR" sz="3600" b="1" dirty="0"/>
              <a:t>sahip olduğu potansiyeli </a:t>
            </a:r>
            <a:r>
              <a:rPr lang="tr-TR" sz="3600" dirty="0"/>
              <a:t>değerlendirip </a:t>
            </a:r>
            <a:r>
              <a:rPr lang="tr-TR" sz="3600" b="1" dirty="0"/>
              <a:t>geliştirerek</a:t>
            </a:r>
            <a:r>
              <a:rPr lang="tr-TR" sz="3600" dirty="0"/>
              <a:t> onlara özel müfredatlar hazırlayan </a:t>
            </a:r>
            <a:r>
              <a:rPr lang="tr-TR" sz="3600" dirty="0">
                <a:solidFill>
                  <a:srgbClr val="FF0000"/>
                </a:solidFill>
              </a:rPr>
              <a:t>destekleyici eğitim kurumudur.</a:t>
            </a:r>
          </a:p>
        </p:txBody>
      </p:sp>
    </p:spTree>
    <p:extLst>
      <p:ext uri="{BB962C8B-B14F-4D97-AF65-F5344CB8AC3E}">
        <p14:creationId xmlns:p14="http://schemas.microsoft.com/office/powerpoint/2010/main" val="428054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0A28A9-F545-4B00-A90C-E107C693EEA3}"/>
              </a:ext>
            </a:extLst>
          </p:cNvPr>
          <p:cNvSpPr>
            <a:spLocks noGrp="1"/>
          </p:cNvSpPr>
          <p:nvPr>
            <p:ph type="title"/>
          </p:nvPr>
        </p:nvSpPr>
        <p:spPr>
          <a:xfrm>
            <a:off x="640080" y="1243013"/>
            <a:ext cx="3855720" cy="4371974"/>
          </a:xfrm>
        </p:spPr>
        <p:txBody>
          <a:bodyPr>
            <a:normAutofit/>
          </a:bodyPr>
          <a:lstStyle/>
          <a:p>
            <a:pPr algn="ctr"/>
            <a:r>
              <a:rPr lang="tr-TR" sz="3600" b="1" dirty="0"/>
              <a:t>BİREYSEL DEĞERLENDİRME UYGULAMA ESASLARI</a:t>
            </a:r>
          </a:p>
        </p:txBody>
      </p:sp>
      <p:sp>
        <p:nvSpPr>
          <p:cNvPr id="3" name="İçerik Yer Tutucusu 2">
            <a:extLst>
              <a:ext uri="{FF2B5EF4-FFF2-40B4-BE49-F238E27FC236}">
                <a16:creationId xmlns:a16="http://schemas.microsoft.com/office/drawing/2014/main" id="{F10835CA-F6DD-4A01-A50F-4A20B2629A50}"/>
              </a:ext>
            </a:extLst>
          </p:cNvPr>
          <p:cNvSpPr>
            <a:spLocks noGrp="1"/>
          </p:cNvSpPr>
          <p:nvPr>
            <p:ph idx="1"/>
          </p:nvPr>
        </p:nvSpPr>
        <p:spPr>
          <a:xfrm>
            <a:off x="5117123" y="804672"/>
            <a:ext cx="6276301" cy="5230368"/>
          </a:xfrm>
        </p:spPr>
        <p:txBody>
          <a:bodyPr anchor="ctr">
            <a:normAutofit/>
          </a:bodyPr>
          <a:lstStyle/>
          <a:p>
            <a:r>
              <a:rPr lang="tr-TR" sz="3200" b="1" dirty="0"/>
              <a:t>Giriş belgelerinin yayımlandığı</a:t>
            </a:r>
            <a:r>
              <a:rPr lang="tr-TR" sz="3200" dirty="0"/>
              <a:t>nın duyurulma sorumluluğu </a:t>
            </a:r>
            <a:r>
              <a:rPr lang="tr-TR" sz="3200" b="1" dirty="0">
                <a:solidFill>
                  <a:srgbClr val="FF0000"/>
                </a:solidFill>
              </a:rPr>
              <a:t>okul müdürlükleri</a:t>
            </a:r>
            <a:r>
              <a:rPr lang="tr-TR" sz="3200" dirty="0"/>
              <a:t>ne, </a:t>
            </a:r>
            <a:r>
              <a:rPr lang="tr-TR" sz="3200" b="1" dirty="0"/>
              <a:t>imza karşılığı teslim alma </a:t>
            </a:r>
            <a:r>
              <a:rPr lang="tr-TR" sz="3200" dirty="0"/>
              <a:t>sorumluluğu ise </a:t>
            </a:r>
            <a:r>
              <a:rPr lang="tr-TR" sz="3200" b="1" dirty="0">
                <a:solidFill>
                  <a:srgbClr val="FF0000"/>
                </a:solidFill>
              </a:rPr>
              <a:t>öğrenci velileri</a:t>
            </a:r>
            <a:r>
              <a:rPr lang="tr-TR" sz="3200" dirty="0"/>
              <a:t>ne aittir. </a:t>
            </a:r>
          </a:p>
        </p:txBody>
      </p:sp>
    </p:spTree>
    <p:extLst>
      <p:ext uri="{BB962C8B-B14F-4D97-AF65-F5344CB8AC3E}">
        <p14:creationId xmlns:p14="http://schemas.microsoft.com/office/powerpoint/2010/main" val="1780537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657B42-40F0-43ED-97F3-A6B8AB92E0E8}"/>
              </a:ext>
            </a:extLst>
          </p:cNvPr>
          <p:cNvSpPr>
            <a:spLocks noGrp="1"/>
          </p:cNvSpPr>
          <p:nvPr>
            <p:ph type="title"/>
          </p:nvPr>
        </p:nvSpPr>
        <p:spPr>
          <a:xfrm>
            <a:off x="640080" y="1243013"/>
            <a:ext cx="3855720" cy="4371974"/>
          </a:xfrm>
        </p:spPr>
        <p:txBody>
          <a:bodyPr>
            <a:normAutofit/>
          </a:bodyPr>
          <a:lstStyle/>
          <a:p>
            <a:pPr algn="ctr"/>
            <a:r>
              <a:rPr lang="tr-TR" sz="3600" b="1" dirty="0"/>
              <a:t>GENEL ZİHİNSEL YETENEK ALANINDA BİREYSEL DEĞERLENDİRME</a:t>
            </a:r>
          </a:p>
        </p:txBody>
      </p:sp>
      <p:sp>
        <p:nvSpPr>
          <p:cNvPr id="3" name="İçerik Yer Tutucusu 2">
            <a:extLst>
              <a:ext uri="{FF2B5EF4-FFF2-40B4-BE49-F238E27FC236}">
                <a16:creationId xmlns:a16="http://schemas.microsoft.com/office/drawing/2014/main" id="{66A44A97-1BE0-4E34-A19A-2D3B3D6E8522}"/>
              </a:ext>
            </a:extLst>
          </p:cNvPr>
          <p:cNvSpPr>
            <a:spLocks noGrp="1"/>
          </p:cNvSpPr>
          <p:nvPr>
            <p:ph idx="1"/>
          </p:nvPr>
        </p:nvSpPr>
        <p:spPr>
          <a:xfrm>
            <a:off x="6172200" y="804672"/>
            <a:ext cx="5221224" cy="5230368"/>
          </a:xfrm>
        </p:spPr>
        <p:txBody>
          <a:bodyPr anchor="ctr">
            <a:normAutofit/>
          </a:bodyPr>
          <a:lstStyle/>
          <a:p>
            <a:r>
              <a:rPr lang="tr-TR" sz="3200" dirty="0"/>
              <a:t>Bireysel değerlendirmelerde </a:t>
            </a:r>
            <a:r>
              <a:rPr lang="tr-TR" sz="3200" b="1" dirty="0"/>
              <a:t>Bakanlıkça belirlenen zekâ ölçeği/ölçekleri</a:t>
            </a:r>
            <a:r>
              <a:rPr lang="tr-TR" sz="3200" dirty="0"/>
              <a:t> kullanılacaktır. </a:t>
            </a:r>
          </a:p>
          <a:p>
            <a:pPr marL="0" indent="0">
              <a:buNone/>
            </a:pPr>
            <a:endParaRPr lang="tr-TR" sz="3200" dirty="0"/>
          </a:p>
        </p:txBody>
      </p:sp>
    </p:spTree>
    <p:extLst>
      <p:ext uri="{BB962C8B-B14F-4D97-AF65-F5344CB8AC3E}">
        <p14:creationId xmlns:p14="http://schemas.microsoft.com/office/powerpoint/2010/main" val="844347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EFBF34-F5E4-4714-BB27-203A1F9C5CD2}"/>
              </a:ext>
            </a:extLst>
          </p:cNvPr>
          <p:cNvSpPr>
            <a:spLocks noGrp="1"/>
          </p:cNvSpPr>
          <p:nvPr>
            <p:ph type="title"/>
          </p:nvPr>
        </p:nvSpPr>
        <p:spPr>
          <a:xfrm>
            <a:off x="0" y="1163883"/>
            <a:ext cx="3855720" cy="4371974"/>
          </a:xfrm>
        </p:spPr>
        <p:txBody>
          <a:bodyPr>
            <a:normAutofit/>
          </a:bodyPr>
          <a:lstStyle/>
          <a:p>
            <a:pPr algn="ctr"/>
            <a:r>
              <a:rPr lang="tr-TR" sz="3600" b="1" dirty="0"/>
              <a:t>Resim Yetenek Alanında Bireysel Değerlendirme</a:t>
            </a:r>
          </a:p>
        </p:txBody>
      </p:sp>
      <p:sp>
        <p:nvSpPr>
          <p:cNvPr id="3" name="İçerik Yer Tutucusu 2">
            <a:extLst>
              <a:ext uri="{FF2B5EF4-FFF2-40B4-BE49-F238E27FC236}">
                <a16:creationId xmlns:a16="http://schemas.microsoft.com/office/drawing/2014/main" id="{E246DAD0-A838-429E-B573-873309BCF1B6}"/>
              </a:ext>
            </a:extLst>
          </p:cNvPr>
          <p:cNvSpPr>
            <a:spLocks noGrp="1"/>
          </p:cNvSpPr>
          <p:nvPr>
            <p:ph idx="1"/>
          </p:nvPr>
        </p:nvSpPr>
        <p:spPr>
          <a:xfrm>
            <a:off x="4229100" y="804672"/>
            <a:ext cx="7164324" cy="5230368"/>
          </a:xfrm>
        </p:spPr>
        <p:txBody>
          <a:bodyPr anchor="ctr">
            <a:noAutofit/>
          </a:bodyPr>
          <a:lstStyle/>
          <a:p>
            <a:r>
              <a:rPr lang="tr-TR" sz="3200" dirty="0" err="1" smtClean="0"/>
              <a:t>Değerlendairmeler</a:t>
            </a:r>
            <a:r>
              <a:rPr lang="tr-TR" sz="3200" dirty="0" smtClean="0"/>
              <a:t> </a:t>
            </a:r>
            <a:r>
              <a:rPr lang="tr-TR" sz="3200" b="1" dirty="0"/>
              <a:t>bakanlıkça belirlenen ölçütler </a:t>
            </a:r>
            <a:r>
              <a:rPr lang="tr-TR" sz="3200" dirty="0"/>
              <a:t>doğrultusunda yapılacaktır. </a:t>
            </a:r>
          </a:p>
          <a:p>
            <a:endParaRPr lang="tr-TR" sz="3200" dirty="0"/>
          </a:p>
          <a:p>
            <a:r>
              <a:rPr lang="tr-TR" sz="3200" dirty="0"/>
              <a:t>Uygulamalar belirlenene tarihlerde yer alan her bir gün için iki oturumdan oluşacak olup aynı gün değerlendirmesi yapılacaktır.</a:t>
            </a:r>
          </a:p>
          <a:p>
            <a:endParaRPr lang="tr-TR" sz="3200" dirty="0"/>
          </a:p>
          <a:p>
            <a:r>
              <a:rPr lang="tr-TR" sz="3200" dirty="0"/>
              <a:t>Değerlendirmeye girecek adaylar için </a:t>
            </a:r>
            <a:r>
              <a:rPr lang="tr-TR" sz="3200" b="1" dirty="0"/>
              <a:t>gerekli materyaller uygulama merkezinde hazır bulundurulacaktır.</a:t>
            </a:r>
          </a:p>
        </p:txBody>
      </p:sp>
    </p:spTree>
    <p:extLst>
      <p:ext uri="{BB962C8B-B14F-4D97-AF65-F5344CB8AC3E}">
        <p14:creationId xmlns:p14="http://schemas.microsoft.com/office/powerpoint/2010/main" val="1184288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2223A8-0A57-4456-A45A-0EE6F46A43C9}"/>
              </a:ext>
            </a:extLst>
          </p:cNvPr>
          <p:cNvSpPr>
            <a:spLocks noGrp="1"/>
          </p:cNvSpPr>
          <p:nvPr>
            <p:ph type="title"/>
          </p:nvPr>
        </p:nvSpPr>
        <p:spPr>
          <a:xfrm>
            <a:off x="-142435" y="1216285"/>
            <a:ext cx="3855720" cy="4371974"/>
          </a:xfrm>
        </p:spPr>
        <p:txBody>
          <a:bodyPr>
            <a:normAutofit/>
          </a:bodyPr>
          <a:lstStyle/>
          <a:p>
            <a:pPr algn="ctr"/>
            <a:r>
              <a:rPr lang="tr-TR" sz="3200" b="1" dirty="0"/>
              <a:t>Müzik Yetenek Alanında Bireysel Değerlendirme</a:t>
            </a:r>
          </a:p>
        </p:txBody>
      </p:sp>
      <p:sp>
        <p:nvSpPr>
          <p:cNvPr id="3" name="İçerik Yer Tutucusu 2">
            <a:extLst>
              <a:ext uri="{FF2B5EF4-FFF2-40B4-BE49-F238E27FC236}">
                <a16:creationId xmlns:a16="http://schemas.microsoft.com/office/drawing/2014/main" id="{2119E7AE-329A-428A-A933-0CE7EDD1591C}"/>
              </a:ext>
            </a:extLst>
          </p:cNvPr>
          <p:cNvSpPr>
            <a:spLocks noGrp="1"/>
          </p:cNvSpPr>
          <p:nvPr>
            <p:ph idx="1"/>
          </p:nvPr>
        </p:nvSpPr>
        <p:spPr>
          <a:xfrm>
            <a:off x="3367455" y="518746"/>
            <a:ext cx="8824546" cy="5516294"/>
          </a:xfrm>
        </p:spPr>
        <p:txBody>
          <a:bodyPr anchor="ctr">
            <a:noAutofit/>
          </a:bodyPr>
          <a:lstStyle/>
          <a:p>
            <a:r>
              <a:rPr lang="tr-TR" sz="2400" dirty="0"/>
              <a:t>Değerlendirme</a:t>
            </a:r>
            <a:r>
              <a:rPr lang="tr-TR" sz="2400" b="1" dirty="0"/>
              <a:t> Bakanlıkça belirlenen ölçütler </a:t>
            </a:r>
            <a:r>
              <a:rPr lang="tr-TR" sz="2400" dirty="0"/>
              <a:t>doğrultusunda yapılacaktır.</a:t>
            </a:r>
          </a:p>
          <a:p>
            <a:endParaRPr lang="tr-TR" sz="2400" dirty="0"/>
          </a:p>
          <a:p>
            <a:r>
              <a:rPr lang="tr-TR" sz="2400" dirty="0"/>
              <a:t>Değerlendirmeler</a:t>
            </a:r>
            <a:r>
              <a:rPr lang="tr-TR" sz="2400" b="1" dirty="0">
                <a:solidFill>
                  <a:srgbClr val="FF0000"/>
                </a:solidFill>
              </a:rPr>
              <a:t> her gün için 4 uygulama </a:t>
            </a:r>
            <a:r>
              <a:rPr lang="tr-TR" sz="2400" dirty="0"/>
              <a:t>olacak şekilde gerçekleştirilecektir.</a:t>
            </a:r>
          </a:p>
          <a:p>
            <a:endParaRPr lang="tr-TR" sz="2400" dirty="0"/>
          </a:p>
          <a:p>
            <a:r>
              <a:rPr lang="tr-TR" sz="2400" dirty="0"/>
              <a:t>Değerlendirmeye girecek adaylar için </a:t>
            </a:r>
            <a:r>
              <a:rPr lang="tr-TR" sz="2400" b="1" dirty="0"/>
              <a:t>gerekli materyaller uygulama merkezinde hazır bulundurulacaktır.</a:t>
            </a:r>
          </a:p>
          <a:p>
            <a:endParaRPr lang="tr-TR" sz="2400" dirty="0"/>
          </a:p>
          <a:p>
            <a:r>
              <a:rPr lang="tr-TR" sz="2400" dirty="0"/>
              <a:t>Değerlendirmeye yönelik hazırlanan «</a:t>
            </a:r>
            <a:r>
              <a:rPr lang="tr-TR" sz="2400" b="1" dirty="0">
                <a:solidFill>
                  <a:srgbClr val="FF0000"/>
                </a:solidFill>
              </a:rPr>
              <a:t>Örnek Uygulama Videosu</a:t>
            </a:r>
            <a:r>
              <a:rPr lang="tr-TR" sz="2400" dirty="0"/>
              <a:t>» </a:t>
            </a:r>
            <a:r>
              <a:rPr lang="tr-TR" sz="2400" dirty="0">
                <a:hlinkClick r:id="rId2">
                  <a:extLst>
                    <a:ext uri="{A12FA001-AC4F-418D-AE19-62706E023703}">
                      <ahyp:hlinkClr xmlns="" xmlns:ahyp="http://schemas.microsoft.com/office/drawing/2018/hyperlinkcolor" val="tx"/>
                    </a:ext>
                  </a:extLst>
                </a:hlinkClick>
              </a:rPr>
              <a:t>http://orgm.meb.gov.tr</a:t>
            </a:r>
            <a:r>
              <a:rPr lang="tr-TR" sz="2400" dirty="0"/>
              <a:t> web adresi üzerinden izlenebilecektir. İlgili videonun her oturum öncesinde öğrencilere uygulama merkezi müdürlüklerince </a:t>
            </a:r>
            <a:r>
              <a:rPr lang="tr-TR" sz="2400" b="1" dirty="0">
                <a:solidFill>
                  <a:srgbClr val="FF0000"/>
                </a:solidFill>
              </a:rPr>
              <a:t>izletilmesi zorunludur. </a:t>
            </a:r>
          </a:p>
        </p:txBody>
      </p:sp>
    </p:spTree>
    <p:extLst>
      <p:ext uri="{BB962C8B-B14F-4D97-AF65-F5344CB8AC3E}">
        <p14:creationId xmlns:p14="http://schemas.microsoft.com/office/powerpoint/2010/main" val="87880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F01664-82C9-4503-8D61-B0B668CC2711}"/>
              </a:ext>
            </a:extLst>
          </p:cNvPr>
          <p:cNvSpPr>
            <a:spLocks noGrp="1"/>
          </p:cNvSpPr>
          <p:nvPr>
            <p:ph type="title"/>
          </p:nvPr>
        </p:nvSpPr>
        <p:spPr>
          <a:xfrm>
            <a:off x="640080" y="1243013"/>
            <a:ext cx="3855720" cy="4371974"/>
          </a:xfrm>
        </p:spPr>
        <p:txBody>
          <a:bodyPr>
            <a:normAutofit/>
          </a:bodyPr>
          <a:lstStyle/>
          <a:p>
            <a:pPr algn="ctr"/>
            <a:r>
              <a:rPr lang="tr-TR" sz="3600" b="1" dirty="0"/>
              <a:t>İTİRAZ</a:t>
            </a:r>
          </a:p>
        </p:txBody>
      </p:sp>
      <p:sp>
        <p:nvSpPr>
          <p:cNvPr id="3" name="İçerik Yer Tutucusu 2">
            <a:extLst>
              <a:ext uri="{FF2B5EF4-FFF2-40B4-BE49-F238E27FC236}">
                <a16:creationId xmlns:a16="http://schemas.microsoft.com/office/drawing/2014/main" id="{516C8683-0320-4333-9A10-7CC2645606F2}"/>
              </a:ext>
            </a:extLst>
          </p:cNvPr>
          <p:cNvSpPr>
            <a:spLocks noGrp="1"/>
          </p:cNvSpPr>
          <p:nvPr>
            <p:ph idx="1"/>
          </p:nvPr>
        </p:nvSpPr>
        <p:spPr>
          <a:xfrm>
            <a:off x="3613638" y="804672"/>
            <a:ext cx="7779786" cy="5230368"/>
          </a:xfrm>
        </p:spPr>
        <p:txBody>
          <a:bodyPr anchor="ctr">
            <a:normAutofit/>
          </a:bodyPr>
          <a:lstStyle/>
          <a:p>
            <a:r>
              <a:rPr lang="tr-TR" dirty="0"/>
              <a:t>Genel zihinsel, resim ve müzik yetenek alanı ön değerlendirme uygulamalarına ilişkin itirazlar takvimde belirtilen tarih aralığında </a:t>
            </a:r>
            <a:r>
              <a:rPr lang="tr-TR" b="1" dirty="0"/>
              <a:t>öğrenci velisi tarafından </a:t>
            </a:r>
            <a:r>
              <a:rPr lang="tr-TR" dirty="0">
                <a:hlinkClick r:id="rId2"/>
              </a:rPr>
              <a:t>https://eitiraz.meb.gov.tr</a:t>
            </a:r>
            <a:r>
              <a:rPr lang="tr-TR" dirty="0"/>
              <a:t> adresinde yer alan </a:t>
            </a:r>
            <a:r>
              <a:rPr lang="tr-TR" b="1" dirty="0">
                <a:solidFill>
                  <a:srgbClr val="FF0000"/>
                </a:solidFill>
              </a:rPr>
              <a:t>e-İtiraz Modülü </a:t>
            </a:r>
            <a:r>
              <a:rPr lang="tr-TR" dirty="0"/>
              <a:t>üzerinden yapılacaktır. İtirazlar, il tanılama sınav komisyonlarınca takvimde belirtilen tarih aralığında değerlendirilerek </a:t>
            </a:r>
            <a:r>
              <a:rPr lang="tr-TR" b="1" dirty="0"/>
              <a:t>e-İtiraz Modülü üzerinden cevaplanacaktır.</a:t>
            </a:r>
          </a:p>
        </p:txBody>
      </p:sp>
    </p:spTree>
    <p:extLst>
      <p:ext uri="{BB962C8B-B14F-4D97-AF65-F5344CB8AC3E}">
        <p14:creationId xmlns:p14="http://schemas.microsoft.com/office/powerpoint/2010/main" val="208820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03FFD3-6EC6-48A7-80DF-F00B7865666C}"/>
              </a:ext>
            </a:extLst>
          </p:cNvPr>
          <p:cNvSpPr>
            <a:spLocks noGrp="1"/>
          </p:cNvSpPr>
          <p:nvPr>
            <p:ph type="title"/>
          </p:nvPr>
        </p:nvSpPr>
        <p:spPr>
          <a:xfrm>
            <a:off x="640080" y="325369"/>
            <a:ext cx="4368602" cy="1956841"/>
          </a:xfrm>
        </p:spPr>
        <p:txBody>
          <a:bodyPr anchor="b">
            <a:normAutofit/>
          </a:bodyPr>
          <a:lstStyle/>
          <a:p>
            <a:r>
              <a:rPr lang="tr-TR" sz="5400" b="1" dirty="0"/>
              <a:t>BİLSEM</a:t>
            </a:r>
          </a:p>
        </p:txBody>
      </p:sp>
      <p:sp>
        <p:nvSpPr>
          <p:cNvPr id="3" name="İçerik Yer Tutucusu 2">
            <a:extLst>
              <a:ext uri="{FF2B5EF4-FFF2-40B4-BE49-F238E27FC236}">
                <a16:creationId xmlns:a16="http://schemas.microsoft.com/office/drawing/2014/main" id="{4F43C96A-944A-4D43-90F3-65B411E3CF55}"/>
              </a:ext>
            </a:extLst>
          </p:cNvPr>
          <p:cNvSpPr>
            <a:spLocks noGrp="1"/>
          </p:cNvSpPr>
          <p:nvPr>
            <p:ph idx="1"/>
          </p:nvPr>
        </p:nvSpPr>
        <p:spPr>
          <a:xfrm>
            <a:off x="640080" y="2872899"/>
            <a:ext cx="4243589" cy="3320668"/>
          </a:xfrm>
        </p:spPr>
        <p:txBody>
          <a:bodyPr>
            <a:normAutofit/>
          </a:bodyPr>
          <a:lstStyle/>
          <a:p>
            <a:r>
              <a:rPr lang="tr-TR" sz="2400" dirty="0"/>
              <a:t>Öğrenci tanılama işlemleri </a:t>
            </a:r>
            <a:r>
              <a:rPr lang="tr-TR" sz="2400" b="1" dirty="0"/>
              <a:t>1, 2 ve 3.sınıf</a:t>
            </a:r>
            <a:r>
              <a:rPr lang="tr-TR" sz="2400" dirty="0"/>
              <a:t> seviyelerinde </a:t>
            </a:r>
            <a:r>
              <a:rPr lang="tr-TR" sz="2400" dirty="0">
                <a:solidFill>
                  <a:srgbClr val="FF0000"/>
                </a:solidFill>
              </a:rPr>
              <a:t>sınıf öğretmenleri</a:t>
            </a:r>
            <a:r>
              <a:rPr lang="tr-TR" sz="2400" dirty="0"/>
              <a:t> tarafından yetenek alan/alanlarında aday gösterilecek öğrenciler için kılavuz takvimi doğrultusunda gerçekleştirilecektir. </a:t>
            </a:r>
          </a:p>
        </p:txBody>
      </p:sp>
      <p:pic>
        <p:nvPicPr>
          <p:cNvPr id="8" name="Resim 7" descr="oyuncak, yatak odası içeren bir resim&#10;&#10;Açıklama otomatik olarak oluşturuldu">
            <a:extLst>
              <a:ext uri="{FF2B5EF4-FFF2-40B4-BE49-F238E27FC236}">
                <a16:creationId xmlns:a16="http://schemas.microsoft.com/office/drawing/2014/main" id="{0C195245-A594-475C-86DD-9F5A13ED8E2C}"/>
              </a:ext>
            </a:extLst>
          </p:cNvPr>
          <p:cNvPicPr>
            <a:picLocks noChangeAspect="1"/>
          </p:cNvPicPr>
          <p:nvPr/>
        </p:nvPicPr>
        <p:blipFill rotWithShape="1">
          <a:blip r:embed="rId2">
            <a:extLst>
              <a:ext uri="{28A0092B-C50C-407E-A947-70E740481C1C}">
                <a14:useLocalDpi xmlns:a14="http://schemas.microsoft.com/office/drawing/2010/main" val="0"/>
              </a:ext>
            </a:extLst>
          </a:blip>
          <a:srcRect l="6821" r="39768"/>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405605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54221A-9634-4534-95D4-CEABED219D39}"/>
              </a:ext>
            </a:extLst>
          </p:cNvPr>
          <p:cNvSpPr>
            <a:spLocks noGrp="1"/>
          </p:cNvSpPr>
          <p:nvPr>
            <p:ph type="title"/>
          </p:nvPr>
        </p:nvSpPr>
        <p:spPr>
          <a:xfrm>
            <a:off x="2955042" y="149470"/>
            <a:ext cx="6329636" cy="562708"/>
          </a:xfrm>
        </p:spPr>
        <p:txBody>
          <a:bodyPr>
            <a:normAutofit/>
          </a:bodyPr>
          <a:lstStyle/>
          <a:p>
            <a:pPr algn="ctr"/>
            <a:r>
              <a:rPr lang="tr-TR" sz="2800" dirty="0"/>
              <a:t>2023-2024 BİLSEM TAKVİMİ</a:t>
            </a:r>
          </a:p>
        </p:txBody>
      </p:sp>
      <p:graphicFrame>
        <p:nvGraphicFramePr>
          <p:cNvPr id="4" name="Tablo 4">
            <a:extLst>
              <a:ext uri="{FF2B5EF4-FFF2-40B4-BE49-F238E27FC236}">
                <a16:creationId xmlns:a16="http://schemas.microsoft.com/office/drawing/2014/main" id="{C63994DB-4E56-49DD-AD39-E5659EEB6C76}"/>
              </a:ext>
            </a:extLst>
          </p:cNvPr>
          <p:cNvGraphicFramePr>
            <a:graphicFrameLocks noGrp="1"/>
          </p:cNvGraphicFramePr>
          <p:nvPr>
            <p:ph idx="1"/>
            <p:extLst>
              <p:ext uri="{D42A27DB-BD31-4B8C-83A1-F6EECF244321}">
                <p14:modId xmlns:p14="http://schemas.microsoft.com/office/powerpoint/2010/main" val="3768599097"/>
              </p:ext>
            </p:extLst>
          </p:nvPr>
        </p:nvGraphicFramePr>
        <p:xfrm>
          <a:off x="1055077" y="606678"/>
          <a:ext cx="10480431" cy="6189782"/>
        </p:xfrm>
        <a:graphic>
          <a:graphicData uri="http://schemas.openxmlformats.org/drawingml/2006/table">
            <a:tbl>
              <a:tblPr firstRow="1" bandRow="1">
                <a:tableStyleId>{5DA37D80-6434-44D0-A028-1B22A696006F}</a:tableStyleId>
              </a:tblPr>
              <a:tblGrid>
                <a:gridCol w="3409560">
                  <a:extLst>
                    <a:ext uri="{9D8B030D-6E8A-4147-A177-3AD203B41FA5}">
                      <a16:colId xmlns:a16="http://schemas.microsoft.com/office/drawing/2014/main" val="2057136319"/>
                    </a:ext>
                  </a:extLst>
                </a:gridCol>
                <a:gridCol w="7070871">
                  <a:extLst>
                    <a:ext uri="{9D8B030D-6E8A-4147-A177-3AD203B41FA5}">
                      <a16:colId xmlns:a16="http://schemas.microsoft.com/office/drawing/2014/main" val="4178186455"/>
                    </a:ext>
                  </a:extLst>
                </a:gridCol>
              </a:tblGrid>
              <a:tr h="295096">
                <a:tc>
                  <a:txBody>
                    <a:bodyPr/>
                    <a:lstStyle/>
                    <a:p>
                      <a:pPr algn="ctr"/>
                      <a:r>
                        <a:rPr lang="tr-TR" sz="1200" b="1" dirty="0"/>
                        <a:t>TARİH</a:t>
                      </a:r>
                    </a:p>
                  </a:txBody>
                  <a:tcPr marL="42832" marR="42832" marT="21416" marB="21416"/>
                </a:tc>
                <a:tc>
                  <a:txBody>
                    <a:bodyPr/>
                    <a:lstStyle/>
                    <a:p>
                      <a:pPr algn="ctr"/>
                      <a:r>
                        <a:rPr lang="tr-TR" sz="1200" b="1" dirty="0"/>
                        <a:t>İŞLEM</a:t>
                      </a:r>
                    </a:p>
                  </a:txBody>
                  <a:tcPr marL="42832" marR="42832" marT="21416" marB="21416"/>
                </a:tc>
                <a:extLst>
                  <a:ext uri="{0D108BD9-81ED-4DB2-BD59-A6C34878D82A}">
                    <a16:rowId xmlns:a16="http://schemas.microsoft.com/office/drawing/2014/main" val="278350911"/>
                  </a:ext>
                </a:extLst>
              </a:tr>
              <a:tr h="295096">
                <a:tc>
                  <a:txBody>
                    <a:bodyPr/>
                    <a:lstStyle/>
                    <a:p>
                      <a:pPr algn="ctr"/>
                      <a:r>
                        <a:rPr lang="tr-TR" sz="1200" b="1" dirty="0" smtClean="0"/>
                        <a:t>23-25 Ekim 2024</a:t>
                      </a:r>
                      <a:endParaRPr lang="tr-TR" sz="1200" b="1" dirty="0">
                        <a:latin typeface="+mn-lt"/>
                      </a:endParaRPr>
                    </a:p>
                  </a:txBody>
                  <a:tcPr marL="42832" marR="42832" marT="21416" marB="21416"/>
                </a:tc>
                <a:tc>
                  <a:txBody>
                    <a:bodyPr/>
                    <a:lstStyle/>
                    <a:p>
                      <a:pPr algn="ctr"/>
                      <a:r>
                        <a:rPr lang="tr-TR" sz="1200" b="1" smtClean="0"/>
                        <a:t>İl tanılama sınav komisyonlarının oluşturulması.</a:t>
                      </a:r>
                      <a:endParaRPr lang="tr-TR" sz="1200" b="1">
                        <a:latin typeface="+mn-lt"/>
                      </a:endParaRPr>
                    </a:p>
                  </a:txBody>
                  <a:tcPr marL="42832" marR="42832" marT="21416" marB="21416"/>
                </a:tc>
                <a:extLst>
                  <a:ext uri="{0D108BD9-81ED-4DB2-BD59-A6C34878D82A}">
                    <a16:rowId xmlns:a16="http://schemas.microsoft.com/office/drawing/2014/main" val="3955996784"/>
                  </a:ext>
                </a:extLst>
              </a:tr>
              <a:tr h="295096">
                <a:tc>
                  <a:txBody>
                    <a:bodyPr/>
                    <a:lstStyle/>
                    <a:p>
                      <a:pPr algn="ctr"/>
                      <a:r>
                        <a:rPr lang="tr-TR" sz="1200" b="1" dirty="0" smtClean="0"/>
                        <a:t>30 Ekim- 8 Kasım 2024</a:t>
                      </a:r>
                      <a:endParaRPr lang="tr-TR" sz="1200" b="1" dirty="0">
                        <a:latin typeface="+mn-lt"/>
                      </a:endParaRPr>
                    </a:p>
                  </a:txBody>
                  <a:tcPr marL="42832" marR="42832" marT="21416" marB="21416"/>
                </a:tc>
                <a:tc>
                  <a:txBody>
                    <a:bodyPr/>
                    <a:lstStyle/>
                    <a:p>
                      <a:pPr algn="ctr"/>
                      <a:r>
                        <a:rPr lang="tr-TR" sz="1200" b="1" dirty="0" smtClean="0"/>
                        <a:t>Bilgilendirme toplantılarının yapılması.</a:t>
                      </a:r>
                      <a:endParaRPr lang="tr-TR" sz="1200" b="1" dirty="0">
                        <a:latin typeface="+mn-lt"/>
                      </a:endParaRPr>
                    </a:p>
                  </a:txBody>
                  <a:tcPr marL="42832" marR="42832" marT="21416" marB="21416"/>
                </a:tc>
                <a:extLst>
                  <a:ext uri="{0D108BD9-81ED-4DB2-BD59-A6C34878D82A}">
                    <a16:rowId xmlns:a16="http://schemas.microsoft.com/office/drawing/2014/main" val="3046340676"/>
                  </a:ext>
                </a:extLst>
              </a:tr>
              <a:tr h="295096">
                <a:tc>
                  <a:txBody>
                    <a:bodyPr/>
                    <a:lstStyle/>
                    <a:p>
                      <a:pPr algn="ctr"/>
                      <a:r>
                        <a:rPr lang="tr-TR" sz="1200" b="1" dirty="0" smtClean="0">
                          <a:solidFill>
                            <a:srgbClr val="FF0000"/>
                          </a:solidFill>
                        </a:rPr>
                        <a:t>11-22 KASIM</a:t>
                      </a:r>
                      <a:r>
                        <a:rPr lang="tr-TR" sz="1200" b="1" baseline="0" dirty="0" smtClean="0">
                          <a:solidFill>
                            <a:srgbClr val="FF0000"/>
                          </a:solidFill>
                        </a:rPr>
                        <a:t> 2024</a:t>
                      </a:r>
                      <a:endParaRPr lang="tr-TR" sz="1200" b="1" dirty="0">
                        <a:solidFill>
                          <a:srgbClr val="FF0000"/>
                        </a:solidFill>
                        <a:latin typeface="+mn-lt"/>
                      </a:endParaRPr>
                    </a:p>
                  </a:txBody>
                  <a:tcPr marL="42832" marR="42832" marT="21416" marB="21416"/>
                </a:tc>
                <a:tc>
                  <a:txBody>
                    <a:bodyPr/>
                    <a:lstStyle/>
                    <a:p>
                      <a:pPr algn="ctr"/>
                      <a:r>
                        <a:rPr lang="tr-TR" sz="1200" b="1" dirty="0" smtClean="0">
                          <a:solidFill>
                            <a:srgbClr val="FF0000"/>
                          </a:solidFill>
                        </a:rPr>
                        <a:t>Gözlem formlarının doldurulması.</a:t>
                      </a:r>
                      <a:endParaRPr lang="tr-TR" sz="1200" b="1" dirty="0">
                        <a:solidFill>
                          <a:srgbClr val="FF0000"/>
                        </a:solidFill>
                        <a:latin typeface="+mn-lt"/>
                      </a:endParaRPr>
                    </a:p>
                  </a:txBody>
                  <a:tcPr marL="42832" marR="42832" marT="21416" marB="21416"/>
                </a:tc>
                <a:extLst>
                  <a:ext uri="{0D108BD9-81ED-4DB2-BD59-A6C34878D82A}">
                    <a16:rowId xmlns:a16="http://schemas.microsoft.com/office/drawing/2014/main" val="1932872539"/>
                  </a:ext>
                </a:extLst>
              </a:tr>
              <a:tr h="295096">
                <a:tc>
                  <a:txBody>
                    <a:bodyPr/>
                    <a:lstStyle/>
                    <a:p>
                      <a:pPr algn="ctr"/>
                      <a:r>
                        <a:rPr lang="tr-TR" sz="1200" b="1" dirty="0" smtClean="0"/>
                        <a:t>25 Kasım- 06 Aralık 2024</a:t>
                      </a:r>
                      <a:endParaRPr lang="tr-TR" sz="1200" b="1" dirty="0">
                        <a:latin typeface="+mn-lt"/>
                      </a:endParaRPr>
                    </a:p>
                  </a:txBody>
                  <a:tcPr marL="42832" marR="42832" marT="21416" marB="21416"/>
                </a:tc>
                <a:tc>
                  <a:txBody>
                    <a:bodyPr/>
                    <a:lstStyle/>
                    <a:p>
                      <a:pPr algn="ctr"/>
                      <a:r>
                        <a:rPr lang="tr-TR" sz="1200" b="1" dirty="0" smtClean="0"/>
                        <a:t>Ön değerlendirme uygulama randevularının oluşturulması.</a:t>
                      </a:r>
                      <a:endParaRPr lang="tr-TR" sz="1200" b="1" dirty="0">
                        <a:latin typeface="+mn-lt"/>
                      </a:endParaRPr>
                    </a:p>
                  </a:txBody>
                  <a:tcPr marL="42832" marR="42832" marT="21416" marB="21416"/>
                </a:tc>
                <a:extLst>
                  <a:ext uri="{0D108BD9-81ED-4DB2-BD59-A6C34878D82A}">
                    <a16:rowId xmlns:a16="http://schemas.microsoft.com/office/drawing/2014/main" val="2804224288"/>
                  </a:ext>
                </a:extLst>
              </a:tr>
              <a:tr h="490621">
                <a:tc>
                  <a:txBody>
                    <a:bodyPr/>
                    <a:lstStyle/>
                    <a:p>
                      <a:pPr algn="ctr"/>
                      <a:r>
                        <a:rPr lang="tr-TR" sz="1200" b="1" dirty="0" smtClean="0"/>
                        <a:t>11 Aralık 2024</a:t>
                      </a:r>
                      <a:endParaRPr lang="tr-TR" sz="1200" b="1" dirty="0">
                        <a:latin typeface="+mn-lt"/>
                      </a:endParaRPr>
                    </a:p>
                  </a:txBody>
                  <a:tcPr marL="42832" marR="42832" marT="21416" marB="21416"/>
                </a:tc>
                <a:tc>
                  <a:txBody>
                    <a:bodyPr/>
                    <a:lstStyle/>
                    <a:p>
                      <a:pPr algn="ctr"/>
                      <a:r>
                        <a:rPr lang="tr-TR" sz="1200" b="1" dirty="0" smtClean="0"/>
                        <a:t>Ön değerlendirme uygulamasına alınacak öğrencilerin giriş belgelerinin e-Okul Yönetim Bilgi Sistemi üzerinden yayımlanması.</a:t>
                      </a:r>
                      <a:endParaRPr lang="tr-TR" sz="1200" b="1" dirty="0">
                        <a:latin typeface="+mn-lt"/>
                      </a:endParaRPr>
                    </a:p>
                  </a:txBody>
                  <a:tcPr marL="42832" marR="42832" marT="21416" marB="21416"/>
                </a:tc>
                <a:extLst>
                  <a:ext uri="{0D108BD9-81ED-4DB2-BD59-A6C34878D82A}">
                    <a16:rowId xmlns:a16="http://schemas.microsoft.com/office/drawing/2014/main" val="795987007"/>
                  </a:ext>
                </a:extLst>
              </a:tr>
              <a:tr h="490621">
                <a:tc>
                  <a:txBody>
                    <a:bodyPr/>
                    <a:lstStyle/>
                    <a:p>
                      <a:pPr algn="ctr"/>
                      <a:r>
                        <a:rPr lang="tr-TR" sz="1200" b="1" dirty="0" smtClean="0"/>
                        <a:t>21 Aralık 2024</a:t>
                      </a:r>
                    </a:p>
                    <a:p>
                      <a:pPr algn="ctr"/>
                      <a:r>
                        <a:rPr lang="tr-TR" sz="1200" b="1" dirty="0" smtClean="0"/>
                        <a:t>23 Şubat 2025</a:t>
                      </a:r>
                      <a:endParaRPr lang="tr-TR" sz="1200" b="1" dirty="0">
                        <a:latin typeface="+mn-lt"/>
                      </a:endParaRPr>
                    </a:p>
                  </a:txBody>
                  <a:tcPr marL="42832" marR="42832" marT="21416" marB="21416"/>
                </a:tc>
                <a:tc>
                  <a:txBody>
                    <a:bodyPr/>
                    <a:lstStyle/>
                    <a:p>
                      <a:pPr algn="ctr"/>
                      <a:r>
                        <a:rPr lang="tr-TR" sz="1200" b="1" dirty="0" smtClean="0"/>
                        <a:t>Öğrencilerin ön değerlendirme uygulamalarına.</a:t>
                      </a:r>
                      <a:endParaRPr lang="tr-TR" sz="1200" b="1" dirty="0">
                        <a:latin typeface="+mn-lt"/>
                      </a:endParaRPr>
                    </a:p>
                  </a:txBody>
                  <a:tcPr marL="42832" marR="42832" marT="21416" marB="21416"/>
                </a:tc>
                <a:extLst>
                  <a:ext uri="{0D108BD9-81ED-4DB2-BD59-A6C34878D82A}">
                    <a16:rowId xmlns:a16="http://schemas.microsoft.com/office/drawing/2014/main" val="2451289661"/>
                  </a:ext>
                </a:extLst>
              </a:tr>
              <a:tr h="295096">
                <a:tc>
                  <a:txBody>
                    <a:bodyPr/>
                    <a:lstStyle/>
                    <a:p>
                      <a:pPr algn="ctr"/>
                      <a:r>
                        <a:rPr lang="tr-TR" sz="1200" b="1" dirty="0" smtClean="0"/>
                        <a:t>28 Şubat 2025</a:t>
                      </a:r>
                      <a:endParaRPr lang="tr-TR" sz="1200" b="1" dirty="0">
                        <a:latin typeface="+mn-lt"/>
                      </a:endParaRPr>
                    </a:p>
                  </a:txBody>
                  <a:tcPr marL="42832" marR="42832" marT="21416" marB="21416"/>
                </a:tc>
                <a:tc>
                  <a:txBody>
                    <a:bodyPr/>
                    <a:lstStyle/>
                    <a:p>
                      <a:pPr algn="ctr"/>
                      <a:r>
                        <a:rPr lang="tr-TR" sz="1200" b="1" dirty="0" smtClean="0"/>
                        <a:t>Bireysel değerlendirmeye hak kazanan öğrencilerin ilan edilmesi.</a:t>
                      </a:r>
                      <a:endParaRPr lang="tr-TR" sz="1200" b="1" dirty="0">
                        <a:latin typeface="+mn-lt"/>
                      </a:endParaRPr>
                    </a:p>
                  </a:txBody>
                  <a:tcPr marL="42832" marR="42832" marT="21416" marB="21416"/>
                </a:tc>
                <a:extLst>
                  <a:ext uri="{0D108BD9-81ED-4DB2-BD59-A6C34878D82A}">
                    <a16:rowId xmlns:a16="http://schemas.microsoft.com/office/drawing/2014/main" val="1931250272"/>
                  </a:ext>
                </a:extLst>
              </a:tr>
              <a:tr h="295096">
                <a:tc>
                  <a:txBody>
                    <a:bodyPr/>
                    <a:lstStyle/>
                    <a:p>
                      <a:pPr algn="ctr"/>
                      <a:r>
                        <a:rPr lang="tr-TR" sz="1200" b="1" dirty="0" smtClean="0"/>
                        <a:t>03-07 Mart 2025</a:t>
                      </a:r>
                      <a:endParaRPr lang="tr-TR" sz="1200" b="1" dirty="0">
                        <a:latin typeface="+mn-lt"/>
                      </a:endParaRPr>
                    </a:p>
                  </a:txBody>
                  <a:tcPr marL="42832" marR="42832" marT="21416" marB="21416"/>
                </a:tc>
                <a:tc>
                  <a:txBody>
                    <a:bodyPr/>
                    <a:lstStyle/>
                    <a:p>
                      <a:pPr algn="ctr"/>
                      <a:r>
                        <a:rPr lang="tr-TR" sz="1200" b="1" dirty="0" smtClean="0"/>
                        <a:t>Ön değerlendirme</a:t>
                      </a:r>
                      <a:r>
                        <a:rPr lang="tr-TR" sz="1200" b="1" baseline="0" dirty="0" smtClean="0"/>
                        <a:t> uygulamasına i</a:t>
                      </a:r>
                      <a:r>
                        <a:rPr lang="tr-TR" sz="1200" b="1" dirty="0" smtClean="0"/>
                        <a:t>tiraz başvurularının alınması.</a:t>
                      </a:r>
                      <a:endParaRPr lang="tr-TR" sz="1200" b="1" dirty="0">
                        <a:latin typeface="+mn-lt"/>
                      </a:endParaRPr>
                    </a:p>
                  </a:txBody>
                  <a:tcPr marL="42832" marR="42832" marT="21416" marB="21416"/>
                </a:tc>
                <a:extLst>
                  <a:ext uri="{0D108BD9-81ED-4DB2-BD59-A6C34878D82A}">
                    <a16:rowId xmlns:a16="http://schemas.microsoft.com/office/drawing/2014/main" val="1260184291"/>
                  </a:ext>
                </a:extLst>
              </a:tr>
              <a:tr h="295096">
                <a:tc>
                  <a:txBody>
                    <a:bodyPr/>
                    <a:lstStyle/>
                    <a:p>
                      <a:pPr algn="ctr"/>
                      <a:r>
                        <a:rPr lang="tr-TR" sz="1200" b="1" dirty="0" smtClean="0"/>
                        <a:t>10-14 Mart 2025</a:t>
                      </a:r>
                      <a:endParaRPr lang="tr-TR" sz="1200" b="1" dirty="0">
                        <a:latin typeface="+mn-lt"/>
                      </a:endParaRPr>
                    </a:p>
                  </a:txBody>
                  <a:tcPr marL="42832" marR="42832" marT="21416" marB="21416"/>
                </a:tc>
                <a:tc>
                  <a:txBody>
                    <a:bodyPr/>
                    <a:lstStyle/>
                    <a:p>
                      <a:pPr algn="ctr"/>
                      <a:r>
                        <a:rPr lang="tr-TR" sz="1200" b="1" dirty="0" smtClean="0"/>
                        <a:t>Ön değerlendirme</a:t>
                      </a:r>
                      <a:r>
                        <a:rPr lang="tr-TR" sz="1200" b="1" baseline="0" dirty="0" smtClean="0"/>
                        <a:t> uygulamasına yapılan i</a:t>
                      </a:r>
                      <a:r>
                        <a:rPr lang="tr-TR" sz="1200" b="1" dirty="0" smtClean="0"/>
                        <a:t>tirazların değerlendirilmesi.</a:t>
                      </a:r>
                      <a:endParaRPr lang="tr-TR" sz="1200" b="1" dirty="0">
                        <a:latin typeface="+mn-lt"/>
                      </a:endParaRPr>
                    </a:p>
                  </a:txBody>
                  <a:tcPr marL="42832" marR="42832" marT="21416" marB="21416"/>
                </a:tc>
                <a:extLst>
                  <a:ext uri="{0D108BD9-81ED-4DB2-BD59-A6C34878D82A}">
                    <a16:rowId xmlns:a16="http://schemas.microsoft.com/office/drawing/2014/main" val="2384505333"/>
                  </a:ext>
                </a:extLst>
              </a:tr>
              <a:tr h="295096">
                <a:tc>
                  <a:txBody>
                    <a:bodyPr/>
                    <a:lstStyle/>
                    <a:p>
                      <a:pPr algn="ctr"/>
                      <a:r>
                        <a:rPr lang="tr-TR" sz="1200" b="1" dirty="0" smtClean="0"/>
                        <a:t> 10-21 Mart 2025</a:t>
                      </a:r>
                      <a:endParaRPr lang="tr-TR" sz="1200" b="1" dirty="0">
                        <a:latin typeface="+mn-lt"/>
                      </a:endParaRPr>
                    </a:p>
                  </a:txBody>
                  <a:tcPr marL="42832" marR="42832" marT="21416" marB="21416"/>
                </a:tc>
                <a:tc>
                  <a:txBody>
                    <a:bodyPr/>
                    <a:lstStyle/>
                    <a:p>
                      <a:pPr algn="ctr"/>
                      <a:r>
                        <a:rPr lang="tr-TR" sz="1200" b="1" dirty="0" smtClean="0"/>
                        <a:t>Bireysel değerlendirme uygulama randevularının oluşturulması.</a:t>
                      </a:r>
                      <a:endParaRPr lang="tr-TR" sz="1200" b="1" dirty="0">
                        <a:latin typeface="+mn-lt"/>
                      </a:endParaRPr>
                    </a:p>
                  </a:txBody>
                  <a:tcPr marL="42832" marR="42832" marT="21416" marB="21416"/>
                </a:tc>
                <a:extLst>
                  <a:ext uri="{0D108BD9-81ED-4DB2-BD59-A6C34878D82A}">
                    <a16:rowId xmlns:a16="http://schemas.microsoft.com/office/drawing/2014/main" val="3803037574"/>
                  </a:ext>
                </a:extLst>
              </a:tr>
              <a:tr h="490621">
                <a:tc>
                  <a:txBody>
                    <a:bodyPr/>
                    <a:lstStyle/>
                    <a:p>
                      <a:pPr algn="ctr"/>
                      <a:r>
                        <a:rPr lang="tr-TR" sz="1200" b="1" dirty="0" smtClean="0"/>
                        <a:t>26 Mart 2025</a:t>
                      </a:r>
                      <a:endParaRPr lang="tr-TR" sz="1200" b="1" dirty="0">
                        <a:latin typeface="+mn-lt"/>
                      </a:endParaRPr>
                    </a:p>
                  </a:txBody>
                  <a:tcPr marL="42832" marR="42832" marT="21416" marB="21416"/>
                </a:tc>
                <a:tc>
                  <a:txBody>
                    <a:bodyPr/>
                    <a:lstStyle/>
                    <a:p>
                      <a:pPr algn="ctr"/>
                      <a:r>
                        <a:rPr lang="tr-TR" sz="1200" b="1" dirty="0" smtClean="0"/>
                        <a:t>Bireysel değerlendirmeye alınacak öğrencilerin giriş belgelerinin e-Okul Yönetim Bilgi Sistemi üzerinden yayımlanması.</a:t>
                      </a:r>
                      <a:endParaRPr lang="tr-TR" sz="1200" b="1" dirty="0">
                        <a:latin typeface="+mn-lt"/>
                      </a:endParaRPr>
                    </a:p>
                  </a:txBody>
                  <a:tcPr marL="42832" marR="42832" marT="21416" marB="21416"/>
                </a:tc>
                <a:extLst>
                  <a:ext uri="{0D108BD9-81ED-4DB2-BD59-A6C34878D82A}">
                    <a16:rowId xmlns:a16="http://schemas.microsoft.com/office/drawing/2014/main" val="3925608736"/>
                  </a:ext>
                </a:extLst>
              </a:tr>
              <a:tr h="490621">
                <a:tc>
                  <a:txBody>
                    <a:bodyPr/>
                    <a:lstStyle/>
                    <a:p>
                      <a:pPr algn="ctr"/>
                      <a:r>
                        <a:rPr lang="fi-FI" sz="1200" b="1" dirty="0" smtClean="0"/>
                        <a:t>14 Nisan</a:t>
                      </a:r>
                      <a:endParaRPr lang="tr-TR" sz="1200" b="1" dirty="0" smtClean="0"/>
                    </a:p>
                    <a:p>
                      <a:pPr algn="ctr"/>
                      <a:r>
                        <a:rPr lang="fi-FI" sz="1200" b="1" dirty="0" smtClean="0"/>
                        <a:t> 27 Haziran 2025</a:t>
                      </a:r>
                      <a:endParaRPr lang="tr-TR" sz="1200" b="1" dirty="0">
                        <a:latin typeface="+mn-lt"/>
                      </a:endParaRPr>
                    </a:p>
                  </a:txBody>
                  <a:tcPr marL="42832" marR="42832" marT="21416" marB="21416"/>
                </a:tc>
                <a:tc>
                  <a:txBody>
                    <a:bodyPr/>
                    <a:lstStyle/>
                    <a:p>
                      <a:pPr algn="ctr"/>
                      <a:r>
                        <a:rPr lang="tr-TR" sz="1200" b="1" dirty="0" smtClean="0"/>
                        <a:t>Bireysel değerlendirme</a:t>
                      </a:r>
                      <a:r>
                        <a:rPr lang="tr-TR" sz="1200" b="1" baseline="0" dirty="0" smtClean="0"/>
                        <a:t> uygulamalarının</a:t>
                      </a:r>
                      <a:r>
                        <a:rPr lang="tr-TR" sz="1200" b="1" dirty="0" smtClean="0"/>
                        <a:t> yapılması.</a:t>
                      </a:r>
                      <a:endParaRPr lang="tr-TR" sz="1200" b="1" dirty="0">
                        <a:latin typeface="+mn-lt"/>
                      </a:endParaRPr>
                    </a:p>
                  </a:txBody>
                  <a:tcPr marL="42832" marR="42832" marT="21416" marB="21416"/>
                </a:tc>
                <a:extLst>
                  <a:ext uri="{0D108BD9-81ED-4DB2-BD59-A6C34878D82A}">
                    <a16:rowId xmlns:a16="http://schemas.microsoft.com/office/drawing/2014/main" val="3008999078"/>
                  </a:ext>
                </a:extLst>
              </a:tr>
              <a:tr h="295096">
                <a:tc>
                  <a:txBody>
                    <a:bodyPr/>
                    <a:lstStyle/>
                    <a:p>
                      <a:pPr algn="ctr"/>
                      <a:r>
                        <a:rPr lang="tr-TR" sz="1200" b="1" dirty="0" smtClean="0"/>
                        <a:t>4 Temmuz 2025 </a:t>
                      </a:r>
                      <a:endParaRPr lang="tr-TR" sz="1200" b="1" dirty="0">
                        <a:latin typeface="+mn-lt"/>
                      </a:endParaRPr>
                    </a:p>
                  </a:txBody>
                  <a:tcPr marL="42832" marR="42832" marT="21416" marB="21416"/>
                </a:tc>
                <a:tc>
                  <a:txBody>
                    <a:bodyPr/>
                    <a:lstStyle/>
                    <a:p>
                      <a:pPr algn="ctr"/>
                      <a:r>
                        <a:rPr lang="tr-TR" sz="1200" b="1" dirty="0" smtClean="0"/>
                        <a:t>Kayıt hakkı kazanan öğrencilerin ilan edilmesi.</a:t>
                      </a:r>
                      <a:endParaRPr lang="tr-TR" sz="1200" b="1" dirty="0">
                        <a:latin typeface="+mn-lt"/>
                      </a:endParaRPr>
                    </a:p>
                  </a:txBody>
                  <a:tcPr marL="42832" marR="42832" marT="21416" marB="21416"/>
                </a:tc>
                <a:extLst>
                  <a:ext uri="{0D108BD9-81ED-4DB2-BD59-A6C34878D82A}">
                    <a16:rowId xmlns:a16="http://schemas.microsoft.com/office/drawing/2014/main" val="2124516432"/>
                  </a:ext>
                </a:extLst>
              </a:tr>
              <a:tr h="295096">
                <a:tc>
                  <a:txBody>
                    <a:bodyPr/>
                    <a:lstStyle/>
                    <a:p>
                      <a:pPr algn="ctr"/>
                      <a:r>
                        <a:rPr lang="tr-TR" sz="1200" b="1" dirty="0" smtClean="0"/>
                        <a:t>7- 11 Temmuz 2025</a:t>
                      </a:r>
                      <a:endParaRPr lang="tr-TR" sz="1200" b="1" dirty="0">
                        <a:latin typeface="+mn-lt"/>
                      </a:endParaRPr>
                    </a:p>
                  </a:txBody>
                  <a:tcPr marL="42832" marR="42832" marT="21416" marB="21416"/>
                </a:tc>
                <a:tc>
                  <a:txBody>
                    <a:bodyPr/>
                    <a:lstStyle/>
                    <a:p>
                      <a:pPr algn="ctr"/>
                      <a:r>
                        <a:rPr lang="tr-TR" sz="1200" b="1" dirty="0" smtClean="0"/>
                        <a:t>Bireysel değerlendirme sonuçlarına itiraz başvurularının alınması.</a:t>
                      </a:r>
                      <a:endParaRPr lang="tr-TR" sz="1200" b="1" dirty="0">
                        <a:latin typeface="+mn-lt"/>
                      </a:endParaRPr>
                    </a:p>
                  </a:txBody>
                  <a:tcPr marL="42832" marR="42832" marT="21416" marB="21416"/>
                </a:tc>
                <a:extLst>
                  <a:ext uri="{0D108BD9-81ED-4DB2-BD59-A6C34878D82A}">
                    <a16:rowId xmlns:a16="http://schemas.microsoft.com/office/drawing/2014/main" val="2343885844"/>
                  </a:ext>
                </a:extLst>
              </a:tr>
              <a:tr h="490621">
                <a:tc>
                  <a:txBody>
                    <a:bodyPr/>
                    <a:lstStyle/>
                    <a:p>
                      <a:pPr algn="ctr"/>
                      <a:r>
                        <a:rPr lang="tr-TR" sz="1200" b="1" dirty="0" smtClean="0"/>
                        <a:t>14 -25 Temmuz 2025</a:t>
                      </a:r>
                      <a:endParaRPr lang="tr-TR" sz="1200" b="1" dirty="0">
                        <a:latin typeface="+mn-lt"/>
                      </a:endParaRPr>
                    </a:p>
                  </a:txBody>
                  <a:tcPr marL="42832" marR="42832" marT="21416" marB="21416"/>
                </a:tc>
                <a:tc>
                  <a:txBody>
                    <a:bodyPr/>
                    <a:lstStyle/>
                    <a:p>
                      <a:pPr algn="ctr"/>
                      <a:r>
                        <a:rPr lang="tr-TR" sz="1200" b="1" dirty="0" smtClean="0"/>
                        <a:t>Bireysel değerlendirme sonuçlarına yapılan itirazların değerlendirilmesi.</a:t>
                      </a:r>
                      <a:endParaRPr lang="tr-TR" sz="1200" b="1" dirty="0">
                        <a:latin typeface="+mn-lt"/>
                      </a:endParaRPr>
                    </a:p>
                  </a:txBody>
                  <a:tcPr marL="42832" marR="42832" marT="21416" marB="21416"/>
                </a:tc>
                <a:extLst>
                  <a:ext uri="{0D108BD9-81ED-4DB2-BD59-A6C34878D82A}">
                    <a16:rowId xmlns:a16="http://schemas.microsoft.com/office/drawing/2014/main" val="1647360452"/>
                  </a:ext>
                </a:extLst>
              </a:tr>
              <a:tr h="490621">
                <a:tc>
                  <a:txBody>
                    <a:bodyPr/>
                    <a:lstStyle/>
                    <a:p>
                      <a:pPr algn="ctr"/>
                      <a:r>
                        <a:rPr lang="pt-BR" sz="1200" b="1" dirty="0" smtClean="0"/>
                        <a:t>28 Temmuz- 29 Ağustos 2025</a:t>
                      </a:r>
                      <a:endParaRPr lang="tr-TR" sz="1200" b="1" dirty="0">
                        <a:latin typeface="+mn-lt"/>
                      </a:endParaRPr>
                    </a:p>
                  </a:txBody>
                  <a:tcPr marL="42832" marR="42832" marT="21416" marB="21416"/>
                </a:tc>
                <a:tc>
                  <a:txBody>
                    <a:bodyPr/>
                    <a:lstStyle/>
                    <a:p>
                      <a:pPr algn="ctr"/>
                      <a:r>
                        <a:rPr lang="tr-TR" sz="1200" b="1" dirty="0" smtClean="0"/>
                        <a:t>Kayıt hakkı kazanan öğrencilerin kayıt işlemlerinin gerçekleştirilmesi. </a:t>
                      </a:r>
                      <a:endParaRPr lang="tr-TR" sz="1200" b="1" dirty="0">
                        <a:latin typeface="+mn-lt"/>
                      </a:endParaRPr>
                    </a:p>
                  </a:txBody>
                  <a:tcPr marL="42832" marR="42832" marT="21416" marB="21416"/>
                </a:tc>
                <a:extLst>
                  <a:ext uri="{0D108BD9-81ED-4DB2-BD59-A6C34878D82A}">
                    <a16:rowId xmlns:a16="http://schemas.microsoft.com/office/drawing/2014/main" val="2106424528"/>
                  </a:ext>
                </a:extLst>
              </a:tr>
            </a:tbl>
          </a:graphicData>
        </a:graphic>
      </p:graphicFrame>
    </p:spTree>
    <p:extLst>
      <p:ext uri="{BB962C8B-B14F-4D97-AF65-F5344CB8AC3E}">
        <p14:creationId xmlns:p14="http://schemas.microsoft.com/office/powerpoint/2010/main" val="58279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CF9F2-D330-4F63-ABCF-715E57F6696D}"/>
              </a:ext>
            </a:extLst>
          </p:cNvPr>
          <p:cNvSpPr>
            <a:spLocks noGrp="1"/>
          </p:cNvSpPr>
          <p:nvPr>
            <p:ph type="title"/>
          </p:nvPr>
        </p:nvSpPr>
        <p:spPr>
          <a:xfrm>
            <a:off x="640080" y="1243013"/>
            <a:ext cx="3855720" cy="4371974"/>
          </a:xfrm>
        </p:spPr>
        <p:txBody>
          <a:bodyPr>
            <a:normAutofit/>
          </a:bodyPr>
          <a:lstStyle/>
          <a:p>
            <a:pPr algn="ctr"/>
            <a:r>
              <a:rPr lang="tr-TR" sz="6000" b="1" dirty="0"/>
              <a:t>ADAY GÖSTERME SÜRECİ</a:t>
            </a:r>
          </a:p>
        </p:txBody>
      </p:sp>
      <p:sp>
        <p:nvSpPr>
          <p:cNvPr id="3" name="İçerik Yer Tutucusu 2">
            <a:extLst>
              <a:ext uri="{FF2B5EF4-FFF2-40B4-BE49-F238E27FC236}">
                <a16:creationId xmlns:a16="http://schemas.microsoft.com/office/drawing/2014/main" id="{4E8C56BE-E5D6-458B-9243-677F0B83E301}"/>
              </a:ext>
            </a:extLst>
          </p:cNvPr>
          <p:cNvSpPr>
            <a:spLocks noGrp="1"/>
          </p:cNvSpPr>
          <p:nvPr>
            <p:ph idx="1"/>
          </p:nvPr>
        </p:nvSpPr>
        <p:spPr>
          <a:xfrm>
            <a:off x="4598377" y="804672"/>
            <a:ext cx="6795047" cy="5230368"/>
          </a:xfrm>
        </p:spPr>
        <p:txBody>
          <a:bodyPr anchor="ctr">
            <a:normAutofit/>
          </a:bodyPr>
          <a:lstStyle/>
          <a:p>
            <a:r>
              <a:rPr lang="tr-TR" sz="3600" dirty="0"/>
              <a:t>Aday gösterme süreci </a:t>
            </a:r>
            <a:r>
              <a:rPr lang="tr-TR" sz="3600" b="1" dirty="0">
                <a:solidFill>
                  <a:srgbClr val="FF0000"/>
                </a:solidFill>
              </a:rPr>
              <a:t>okul yönlendirme komisyonları</a:t>
            </a:r>
            <a:r>
              <a:rPr lang="tr-TR" sz="3600" dirty="0">
                <a:solidFill>
                  <a:srgbClr val="FF0000"/>
                </a:solidFill>
              </a:rPr>
              <a:t> </a:t>
            </a:r>
            <a:r>
              <a:rPr lang="tr-TR" sz="3600" dirty="0"/>
              <a:t>tarafından yürütülecektir.</a:t>
            </a:r>
          </a:p>
        </p:txBody>
      </p:sp>
    </p:spTree>
    <p:extLst>
      <p:ext uri="{BB962C8B-B14F-4D97-AF65-F5344CB8AC3E}">
        <p14:creationId xmlns:p14="http://schemas.microsoft.com/office/powerpoint/2010/main" val="2146470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DB766-1436-458D-8B05-E38143A5D7E9}"/>
              </a:ext>
            </a:extLst>
          </p:cNvPr>
          <p:cNvSpPr>
            <a:spLocks noGrp="1"/>
          </p:cNvSpPr>
          <p:nvPr>
            <p:ph type="title"/>
          </p:nvPr>
        </p:nvSpPr>
        <p:spPr>
          <a:xfrm>
            <a:off x="640079" y="325370"/>
            <a:ext cx="6411351" cy="825930"/>
          </a:xfrm>
        </p:spPr>
        <p:txBody>
          <a:bodyPr anchor="b">
            <a:normAutofit/>
          </a:bodyPr>
          <a:lstStyle/>
          <a:p>
            <a:pPr algn="ctr"/>
            <a:r>
              <a:rPr lang="tr-TR" sz="4600" b="1" dirty="0"/>
              <a:t>ADAY GÖSTERME SÜRECİ</a:t>
            </a:r>
          </a:p>
        </p:txBody>
      </p:sp>
      <p:sp>
        <p:nvSpPr>
          <p:cNvPr id="3" name="İçerik Yer Tutucusu 2">
            <a:extLst>
              <a:ext uri="{FF2B5EF4-FFF2-40B4-BE49-F238E27FC236}">
                <a16:creationId xmlns:a16="http://schemas.microsoft.com/office/drawing/2014/main" id="{DABC3504-1E66-4801-8016-317B7EDB09DE}"/>
              </a:ext>
            </a:extLst>
          </p:cNvPr>
          <p:cNvSpPr>
            <a:spLocks noGrp="1"/>
          </p:cNvSpPr>
          <p:nvPr>
            <p:ph idx="1"/>
          </p:nvPr>
        </p:nvSpPr>
        <p:spPr>
          <a:xfrm>
            <a:off x="501162" y="1418916"/>
            <a:ext cx="6734907" cy="5254446"/>
          </a:xfrm>
        </p:spPr>
        <p:txBody>
          <a:bodyPr>
            <a:noAutofit/>
          </a:bodyPr>
          <a:lstStyle/>
          <a:p>
            <a:pPr marL="0" indent="0" algn="ctr">
              <a:buNone/>
            </a:pPr>
            <a:r>
              <a:rPr lang="tr-TR" b="1" dirty="0">
                <a:solidFill>
                  <a:srgbClr val="FF0000"/>
                </a:solidFill>
              </a:rPr>
              <a:t>Okul yönlendirme komisyonu</a:t>
            </a:r>
          </a:p>
          <a:p>
            <a:r>
              <a:rPr lang="tr-TR" dirty="0"/>
              <a:t>Okul müdürü	</a:t>
            </a:r>
          </a:p>
          <a:p>
            <a:r>
              <a:rPr lang="tr-TR" dirty="0"/>
              <a:t>Müdür yardımcılarının tamamı</a:t>
            </a:r>
          </a:p>
          <a:p>
            <a:r>
              <a:rPr lang="tr-TR" dirty="0"/>
              <a:t>Rehber öğretmen/psikolojik danışmanların tamamı</a:t>
            </a:r>
          </a:p>
          <a:p>
            <a:r>
              <a:rPr lang="tr-TR" dirty="0"/>
              <a:t>1, 2 ve 3. sınıf düzeyinde okul müdürünün belirleyeceği bir sınıf rehber öğretmeni.</a:t>
            </a:r>
          </a:p>
          <a:p>
            <a:pPr marL="0" indent="0">
              <a:buNone/>
            </a:pPr>
            <a:r>
              <a:rPr lang="tr-TR" dirty="0"/>
              <a:t> 	</a:t>
            </a:r>
          </a:p>
          <a:p>
            <a:pPr marL="0" indent="0" algn="ctr">
              <a:buNone/>
            </a:pPr>
            <a:r>
              <a:rPr lang="tr-TR" dirty="0"/>
              <a:t> Herhangi bir üyenin bulunmadığı okullarda mevcut üyeler ile komisyon oluşturulur.</a:t>
            </a:r>
          </a:p>
          <a:p>
            <a:endParaRPr lang="tr-TR" sz="1800" dirty="0"/>
          </a:p>
        </p:txBody>
      </p:sp>
      <p:pic>
        <p:nvPicPr>
          <p:cNvPr id="5" name="Resim 4" descr="iç mekan, döşeli, konferans salonu içeren bir resim&#10;&#10;Açıklama otomatik olarak oluşturuldu">
            <a:extLst>
              <a:ext uri="{FF2B5EF4-FFF2-40B4-BE49-F238E27FC236}">
                <a16:creationId xmlns:a16="http://schemas.microsoft.com/office/drawing/2014/main" id="{4C6045A2-1D14-4915-BCE0-B1845DB56432}"/>
              </a:ext>
            </a:extLst>
          </p:cNvPr>
          <p:cNvPicPr>
            <a:picLocks noChangeAspect="1"/>
          </p:cNvPicPr>
          <p:nvPr/>
        </p:nvPicPr>
        <p:blipFill rotWithShape="1">
          <a:blip r:embed="rId2">
            <a:extLst>
              <a:ext uri="{28A0092B-C50C-407E-A947-70E740481C1C}">
                <a14:useLocalDpi xmlns:a14="http://schemas.microsoft.com/office/drawing/2010/main" val="0"/>
              </a:ext>
            </a:extLst>
          </a:blip>
          <a:srcRect l="14021" r="10751"/>
          <a:stretch/>
        </p:blipFill>
        <p:spPr>
          <a:xfrm>
            <a:off x="7681224" y="1418916"/>
            <a:ext cx="4510775" cy="4497145"/>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pic>
        <p:nvPicPr>
          <p:cNvPr id="7" name="Grafik 6" descr="Uyarı düz dolguyla">
            <a:extLst>
              <a:ext uri="{FF2B5EF4-FFF2-40B4-BE49-F238E27FC236}">
                <a16:creationId xmlns:a16="http://schemas.microsoft.com/office/drawing/2014/main" id="{AC67D108-E2B4-4DAA-AE55-1955C4B28D3E}"/>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66316" y="5246370"/>
            <a:ext cx="669691" cy="669691"/>
          </a:xfrm>
          <a:prstGeom prst="rect">
            <a:avLst/>
          </a:prstGeom>
        </p:spPr>
      </p:pic>
    </p:spTree>
    <p:extLst>
      <p:ext uri="{BB962C8B-B14F-4D97-AF65-F5344CB8AC3E}">
        <p14:creationId xmlns:p14="http://schemas.microsoft.com/office/powerpoint/2010/main" val="1424056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33BFCA-823E-49BA-B922-DFBFDA274BB4}"/>
              </a:ext>
            </a:extLst>
          </p:cNvPr>
          <p:cNvSpPr>
            <a:spLocks noGrp="1"/>
          </p:cNvSpPr>
          <p:nvPr>
            <p:ph type="title"/>
          </p:nvPr>
        </p:nvSpPr>
        <p:spPr>
          <a:xfrm>
            <a:off x="-63304" y="1155090"/>
            <a:ext cx="3855720" cy="4371974"/>
          </a:xfrm>
        </p:spPr>
        <p:txBody>
          <a:bodyPr>
            <a:normAutofit/>
          </a:bodyPr>
          <a:lstStyle/>
          <a:p>
            <a:pPr algn="ctr"/>
            <a:r>
              <a:rPr lang="tr-TR" sz="3600" b="1" dirty="0"/>
              <a:t>ADAY GÖSTERME SÜRECİ</a:t>
            </a:r>
          </a:p>
        </p:txBody>
      </p:sp>
      <p:sp>
        <p:nvSpPr>
          <p:cNvPr id="3" name="İçerik Yer Tutucusu 2">
            <a:extLst>
              <a:ext uri="{FF2B5EF4-FFF2-40B4-BE49-F238E27FC236}">
                <a16:creationId xmlns:a16="http://schemas.microsoft.com/office/drawing/2014/main" id="{51F4CCF0-50D0-41F7-8AE1-1C94CF193049}"/>
              </a:ext>
            </a:extLst>
          </p:cNvPr>
          <p:cNvSpPr>
            <a:spLocks noGrp="1"/>
          </p:cNvSpPr>
          <p:nvPr>
            <p:ph idx="1"/>
          </p:nvPr>
        </p:nvSpPr>
        <p:spPr>
          <a:xfrm>
            <a:off x="4360985" y="804672"/>
            <a:ext cx="7032439" cy="5230368"/>
          </a:xfrm>
        </p:spPr>
        <p:txBody>
          <a:bodyPr anchor="ctr">
            <a:normAutofit/>
          </a:bodyPr>
          <a:lstStyle/>
          <a:p>
            <a:pPr marL="0" indent="0" algn="ctr">
              <a:buNone/>
            </a:pPr>
            <a:r>
              <a:rPr lang="tr-TR" sz="2600" b="1" dirty="0">
                <a:solidFill>
                  <a:srgbClr val="FF0000"/>
                </a:solidFill>
              </a:rPr>
              <a:t>Okul Yönlendirme Komisyonunun Görevleri</a:t>
            </a:r>
          </a:p>
          <a:p>
            <a:pPr marL="0" indent="0" algn="ctr">
              <a:buNone/>
            </a:pPr>
            <a:endParaRPr lang="tr-TR" sz="2600" dirty="0"/>
          </a:p>
          <a:p>
            <a:pPr algn="ctr"/>
            <a:r>
              <a:rPr lang="tr-TR" sz="2600" dirty="0"/>
              <a:t>Sınıf öğretmenleri tarafından önerilen öğrencilerin gözlem formlarını değerlendirerek </a:t>
            </a:r>
            <a:r>
              <a:rPr lang="tr-TR" sz="2600" b="1" dirty="0"/>
              <a:t>aday gösterilecek öğrencileri belirlemek.</a:t>
            </a:r>
          </a:p>
          <a:p>
            <a:pPr marL="0" indent="0" algn="ctr">
              <a:buNone/>
            </a:pPr>
            <a:endParaRPr lang="tr-TR" sz="2600" b="1" dirty="0"/>
          </a:p>
          <a:p>
            <a:pPr algn="ctr"/>
            <a:r>
              <a:rPr lang="tr-TR" sz="2600" dirty="0"/>
              <a:t>Aday gösterilecek öğrencilerin </a:t>
            </a:r>
            <a:r>
              <a:rPr lang="tr-TR" sz="2600" b="1" dirty="0"/>
              <a:t>sınıf bazlı listelerini ve gözlem formlarını ilgili sınıf öğretmenlerine tebliğ etmek.</a:t>
            </a:r>
          </a:p>
          <a:p>
            <a:pPr marL="0" indent="0" algn="ctr">
              <a:buNone/>
            </a:pPr>
            <a:endParaRPr lang="tr-TR" sz="2600" b="1" dirty="0"/>
          </a:p>
          <a:p>
            <a:pPr algn="ctr"/>
            <a:r>
              <a:rPr lang="tr-TR" sz="2600" dirty="0"/>
              <a:t>Aday gösterilecek öğrenci bilgilerinde ihtiyaç halinde </a:t>
            </a:r>
            <a:r>
              <a:rPr lang="tr-TR" sz="2600" b="1" dirty="0"/>
              <a:t>gerekli düzenlemeleri yapmak.</a:t>
            </a:r>
          </a:p>
          <a:p>
            <a:endParaRPr lang="tr-TR" sz="1800" dirty="0"/>
          </a:p>
        </p:txBody>
      </p:sp>
    </p:spTree>
    <p:extLst>
      <p:ext uri="{BB962C8B-B14F-4D97-AF65-F5344CB8AC3E}">
        <p14:creationId xmlns:p14="http://schemas.microsoft.com/office/powerpoint/2010/main" val="2186965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2A514B-1D66-4DF7-AE44-9DC86A4252C9}"/>
              </a:ext>
            </a:extLst>
          </p:cNvPr>
          <p:cNvSpPr>
            <a:spLocks noGrp="1"/>
          </p:cNvSpPr>
          <p:nvPr>
            <p:ph type="title"/>
          </p:nvPr>
        </p:nvSpPr>
        <p:spPr>
          <a:xfrm>
            <a:off x="87420" y="1547445"/>
            <a:ext cx="2893172" cy="4175963"/>
          </a:xfrm>
        </p:spPr>
        <p:txBody>
          <a:bodyPr>
            <a:normAutofit/>
          </a:bodyPr>
          <a:lstStyle/>
          <a:p>
            <a:pPr algn="ctr"/>
            <a:r>
              <a:rPr lang="tr-TR" sz="3600" b="1" dirty="0"/>
              <a:t>ADAY GÖSTERME SÜRECİ</a:t>
            </a:r>
          </a:p>
        </p:txBody>
      </p:sp>
      <p:sp>
        <p:nvSpPr>
          <p:cNvPr id="3" name="İçerik Yer Tutucusu 2">
            <a:extLst>
              <a:ext uri="{FF2B5EF4-FFF2-40B4-BE49-F238E27FC236}">
                <a16:creationId xmlns:a16="http://schemas.microsoft.com/office/drawing/2014/main" id="{46853855-4BFF-489C-850D-49B721F9083C}"/>
              </a:ext>
            </a:extLst>
          </p:cNvPr>
          <p:cNvSpPr>
            <a:spLocks noGrp="1"/>
          </p:cNvSpPr>
          <p:nvPr>
            <p:ph idx="1"/>
          </p:nvPr>
        </p:nvSpPr>
        <p:spPr>
          <a:xfrm>
            <a:off x="2611315" y="316523"/>
            <a:ext cx="9416561" cy="6074229"/>
          </a:xfrm>
        </p:spPr>
        <p:txBody>
          <a:bodyPr anchor="ctr">
            <a:noAutofit/>
          </a:bodyPr>
          <a:lstStyle/>
          <a:p>
            <a:pPr marL="0" indent="0">
              <a:lnSpc>
                <a:spcPct val="170000"/>
              </a:lnSpc>
              <a:buNone/>
            </a:pPr>
            <a:r>
              <a:rPr lang="tr-TR" sz="2000" b="1" dirty="0">
                <a:solidFill>
                  <a:srgbClr val="FF0000"/>
                </a:solidFill>
              </a:rPr>
              <a:t>Okul Yönlendirme Komisyonunun </a:t>
            </a:r>
            <a:r>
              <a:rPr lang="tr-TR" sz="2000" b="1" dirty="0" smtClean="0">
                <a:solidFill>
                  <a:srgbClr val="FF0000"/>
                </a:solidFill>
              </a:rPr>
              <a:t>Görevleri</a:t>
            </a:r>
            <a:endParaRPr lang="tr-TR" sz="2000" dirty="0"/>
          </a:p>
          <a:p>
            <a:pPr>
              <a:lnSpc>
                <a:spcPct val="120000"/>
              </a:lnSpc>
            </a:pPr>
            <a:r>
              <a:rPr lang="tr-TR" sz="2000" dirty="0" smtClean="0"/>
              <a:t>Total görme, total işitme yetersizliğine ve otizm spektrum bozukluğuna ilişkin Engelli Sağlık Kurulu Raporu/Çocuklar İçin Özel Gereksinim Raporu (ÇÖZGER) ile durumlarını aday gösterme süresi içinde belgelendireceklerdir. Özel </a:t>
            </a:r>
            <a:r>
              <a:rPr lang="tr-TR" sz="2000" dirty="0"/>
              <a:t>eğitim ihtiyacı olan öğrencilerden otizm spektrum bozukluğu, total görme ve total işitme yetersizliği olup durumlarını Sağlık Bakanlığı’nın rapor vermeye yetkili hastanelerinden alınan sağlık kurulu raporları ile belgeleyenler dışında</a:t>
            </a:r>
            <a:r>
              <a:rPr lang="tr-TR" sz="2000" b="1" dirty="0"/>
              <a:t> aday gösterilmiş öğrencilerin tamamı ön değerlendirme sürecine katılacaklardır.</a:t>
            </a:r>
          </a:p>
          <a:p>
            <a:pPr>
              <a:lnSpc>
                <a:spcPct val="120000"/>
              </a:lnSpc>
            </a:pPr>
            <a:r>
              <a:rPr lang="tr-TR" sz="2000" dirty="0" smtClean="0"/>
              <a:t>Durumlarını belgeleyen öğrencilerin velilerinin sınıf öğretmenleri tarafından yönlendirilerek aday gösterme süresi içinde (11-22 Kasım 2024) dilekçeleri ile okul yönlendirme komisyonuna başvuru yapmaları gerekmektedir.</a:t>
            </a:r>
          </a:p>
          <a:p>
            <a:pPr>
              <a:lnSpc>
                <a:spcPct val="120000"/>
              </a:lnSpc>
            </a:pPr>
            <a:r>
              <a:rPr lang="tr-TR" sz="2000" dirty="0" smtClean="0"/>
              <a:t>Söz konusu başvurular okul yönlendirme komisyonları tarafından 21 Aralık 2024 tarihinden önce il tanılama sınav komisyonlarına gönderilecektir. İl tanılama sınav komisyonlarınca ön değerlendirme uygulamasından muaf tutulmasına karar verilen öğrencilerin listesi Merkez Tanılama Sınav Komisyonuna bildirilecektir.  </a:t>
            </a:r>
            <a:endParaRPr lang="tr-TR" sz="2000" dirty="0"/>
          </a:p>
        </p:txBody>
      </p:sp>
    </p:spTree>
    <p:extLst>
      <p:ext uri="{BB962C8B-B14F-4D97-AF65-F5344CB8AC3E}">
        <p14:creationId xmlns:p14="http://schemas.microsoft.com/office/powerpoint/2010/main" val="3242025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8BC31D-A4C9-4ED4-BD40-AFED29D10EBD}"/>
              </a:ext>
            </a:extLst>
          </p:cNvPr>
          <p:cNvSpPr>
            <a:spLocks noGrp="1"/>
          </p:cNvSpPr>
          <p:nvPr>
            <p:ph type="title"/>
          </p:nvPr>
        </p:nvSpPr>
        <p:spPr>
          <a:xfrm>
            <a:off x="0" y="1233869"/>
            <a:ext cx="3855720" cy="4371974"/>
          </a:xfrm>
        </p:spPr>
        <p:txBody>
          <a:bodyPr>
            <a:normAutofit/>
          </a:bodyPr>
          <a:lstStyle/>
          <a:p>
            <a:pPr algn="ctr"/>
            <a:r>
              <a:rPr lang="tr-TR" sz="3600" b="1" dirty="0"/>
              <a:t>ADAY GÖSTERME SÜRECİ</a:t>
            </a:r>
          </a:p>
        </p:txBody>
      </p:sp>
      <p:sp>
        <p:nvSpPr>
          <p:cNvPr id="3" name="İçerik Yer Tutucusu 2">
            <a:extLst>
              <a:ext uri="{FF2B5EF4-FFF2-40B4-BE49-F238E27FC236}">
                <a16:creationId xmlns:a16="http://schemas.microsoft.com/office/drawing/2014/main" id="{F3725F34-1795-420C-955A-CB2E60D2C55E}"/>
              </a:ext>
            </a:extLst>
          </p:cNvPr>
          <p:cNvSpPr>
            <a:spLocks noGrp="1"/>
          </p:cNvSpPr>
          <p:nvPr>
            <p:ph idx="1"/>
          </p:nvPr>
        </p:nvSpPr>
        <p:spPr>
          <a:xfrm>
            <a:off x="4495800" y="804672"/>
            <a:ext cx="6897624" cy="5230368"/>
          </a:xfrm>
        </p:spPr>
        <p:txBody>
          <a:bodyPr anchor="ctr">
            <a:normAutofit/>
          </a:bodyPr>
          <a:lstStyle/>
          <a:p>
            <a:r>
              <a:rPr lang="tr-TR" dirty="0"/>
              <a:t>Her okulda 1, 2 ve 3. sınıf seviyelerinde öğrenci sayısının </a:t>
            </a:r>
            <a:r>
              <a:rPr lang="tr-TR" b="1" dirty="0">
                <a:solidFill>
                  <a:srgbClr val="FF0000"/>
                </a:solidFill>
              </a:rPr>
              <a:t>en fazla %20’si </a:t>
            </a:r>
            <a:r>
              <a:rPr lang="tr-TR" dirty="0"/>
              <a:t>aday gösterilebilecektir. (Özel eğitim ihtiyacı olan öğrenciler dahil)</a:t>
            </a:r>
          </a:p>
          <a:p>
            <a:pPr marL="0" indent="0">
              <a:buNone/>
            </a:pPr>
            <a:endParaRPr lang="tr-TR" dirty="0"/>
          </a:p>
          <a:p>
            <a:endParaRPr lang="tr-TR" dirty="0"/>
          </a:p>
          <a:p>
            <a:r>
              <a:rPr lang="tr-TR" dirty="0"/>
              <a:t>Bir öğrenci </a:t>
            </a:r>
            <a:r>
              <a:rPr lang="tr-TR" b="1" dirty="0">
                <a:solidFill>
                  <a:srgbClr val="FF0000"/>
                </a:solidFill>
              </a:rPr>
              <a:t>en fazla iki yetenek alanında </a:t>
            </a:r>
            <a:r>
              <a:rPr lang="tr-TR" dirty="0"/>
              <a:t>aday gösterilebilecektir. İkinci yetenek alanından aday gösterilen öğrenciler %20’lik dilimi etkilemeyecektir.</a:t>
            </a:r>
          </a:p>
        </p:txBody>
      </p:sp>
    </p:spTree>
    <p:extLst>
      <p:ext uri="{BB962C8B-B14F-4D97-AF65-F5344CB8AC3E}">
        <p14:creationId xmlns:p14="http://schemas.microsoft.com/office/powerpoint/2010/main" val="38056573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718</TotalTime>
  <Words>981</Words>
  <Application>Microsoft Office PowerPoint</Application>
  <PresentationFormat>Geniş ekran</PresentationFormat>
  <Paragraphs>118</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BİLİM VE SANAT MERKEZLERİ ÖĞRENCİ TANILAMA VE YERLEŞTİRME SÜRECİ</vt:lpstr>
      <vt:lpstr>BİLSEM</vt:lpstr>
      <vt:lpstr>BİLSEM</vt:lpstr>
      <vt:lpstr>2023-2024 BİLSEM TAKVİMİ</vt:lpstr>
      <vt:lpstr>ADAY GÖSTERME SÜRECİ</vt:lpstr>
      <vt:lpstr>ADAY GÖSTERME SÜRECİ</vt:lpstr>
      <vt:lpstr>ADAY GÖSTERME SÜRECİ</vt:lpstr>
      <vt:lpstr>ADAY GÖSTERME SÜRECİ</vt:lpstr>
      <vt:lpstr>ADAY GÖSTERME SÜRECİ</vt:lpstr>
      <vt:lpstr>ADAY GÖSTERME SÜRECİ</vt:lpstr>
      <vt:lpstr>ADAY GÖSTERME SÜRECİ</vt:lpstr>
      <vt:lpstr>ADAY GÖSTERME SÜRECİ</vt:lpstr>
      <vt:lpstr>ADAY GÖSTERME SÜRECİ</vt:lpstr>
      <vt:lpstr>ADAY GÖSTERME SÜRECİ</vt:lpstr>
      <vt:lpstr>ÖN DEĞERLENDİRME UYGULAMA ESASLARI</vt:lpstr>
      <vt:lpstr>ÖN DEĞERLENDİRME UYGULAMA ESASLARI</vt:lpstr>
      <vt:lpstr>ÖN DEĞERLENDİRME UYGULAMA ESASLARI</vt:lpstr>
      <vt:lpstr>BİREYSEL DEĞERLENDİRME UYGULAMA ESASLARI</vt:lpstr>
      <vt:lpstr>BİREYSEL DEĞERLENDİRME UYGULAMA ESASLARI</vt:lpstr>
      <vt:lpstr>BİREYSEL DEĞERLENDİRME UYGULAMA ESASLARI</vt:lpstr>
      <vt:lpstr>GENEL ZİHİNSEL YETENEK ALANINDA BİREYSEL DEĞERLENDİRME</vt:lpstr>
      <vt:lpstr>Resim Yetenek Alanında Bireysel Değerlendirme</vt:lpstr>
      <vt:lpstr>Müzik Yetenek Alanında Bireysel Değerlendirme</vt:lpstr>
      <vt:lpstr>İTİRAZ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SANAT MERKEZLERİ ÖĞRENCİ TANILAMA VE YERLEŞTİRME SÜRECİ</dc:title>
  <dc:creator>Hüseyin AYDIN</dc:creator>
  <cp:lastModifiedBy>BİLSEM MÜDÜRYRD</cp:lastModifiedBy>
  <cp:revision>25</cp:revision>
  <dcterms:created xsi:type="dcterms:W3CDTF">2021-12-31T12:25:15Z</dcterms:created>
  <dcterms:modified xsi:type="dcterms:W3CDTF">2024-11-05T14:32:25Z</dcterms:modified>
</cp:coreProperties>
</file>